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線條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標題文字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標題文字</a:t>
            </a:r>
          </a:p>
        </p:txBody>
      </p:sp>
      <p:sp>
        <p:nvSpPr>
          <p:cNvPr id="13" name="內文層級一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「"/>
          <p:cNvSpPr txBox="1"/>
          <p:nvPr/>
        </p:nvSpPr>
        <p:spPr>
          <a:xfrm>
            <a:off x="965200" y="412749"/>
            <a:ext cx="5194300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「</a:t>
            </a:r>
          </a:p>
        </p:txBody>
      </p:sp>
      <p:sp>
        <p:nvSpPr>
          <p:cNvPr id="102" name="在此輸入名言語錄。"/>
          <p:cNvSpPr txBox="1"/>
          <p:nvPr>
            <p:ph type="body" sz="quarter" idx="21"/>
          </p:nvPr>
        </p:nvSpPr>
        <p:spPr>
          <a:xfrm>
            <a:off x="3632200" y="5442942"/>
            <a:ext cx="19735800" cy="1346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03" name="-王大明"/>
          <p:cNvSpPr txBox="1"/>
          <p:nvPr>
            <p:ph type="body" sz="quarter" idx="22"/>
          </p:nvPr>
        </p:nvSpPr>
        <p:spPr>
          <a:xfrm>
            <a:off x="3632200" y="10756900"/>
            <a:ext cx="19735800" cy="1346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-王大明</a:t>
            </a:r>
          </a:p>
        </p:txBody>
      </p:sp>
      <p:sp>
        <p:nvSpPr>
          <p:cNvPr id="1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相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相片 - 橫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長方形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線條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標題文字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標題文字</a:t>
            </a:r>
          </a:p>
        </p:txBody>
      </p:sp>
      <p:sp>
        <p:nvSpPr>
          <p:cNvPr id="25" name="內文層級一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標題文字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標題文字</a:t>
            </a:r>
          </a:p>
        </p:txBody>
      </p:sp>
      <p:sp>
        <p:nvSpPr>
          <p:cNvPr id="34" name="幻燈片編號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相片 - 直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線條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182429520_1646x1646.jpeg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標題文字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標題文字</a:t>
            </a:r>
          </a:p>
        </p:txBody>
      </p:sp>
      <p:sp>
        <p:nvSpPr>
          <p:cNvPr id="44" name="內文層級一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線條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標題文字</a:t>
            </a:r>
          </a:p>
        </p:txBody>
      </p:sp>
      <p:sp>
        <p:nvSpPr>
          <p:cNvPr id="5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線條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標題文字</a:t>
            </a:r>
          </a:p>
        </p:txBody>
      </p:sp>
      <p:sp>
        <p:nvSpPr>
          <p:cNvPr id="6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、項目符號與相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線條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118295074_2675x2907.jpeg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標題文字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標題文字</a:t>
            </a:r>
          </a:p>
        </p:txBody>
      </p:sp>
      <p:sp>
        <p:nvSpPr>
          <p:cNvPr id="74" name="內文層級一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相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內文層級一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文字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5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影像" descr="影像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9" name="長方形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30" name="線條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PAR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PARIS</a:t>
            </a:r>
          </a:p>
        </p:txBody>
      </p:sp>
      <p:sp>
        <p:nvSpPr>
          <p:cNvPr id="132" name="Apexa investment Product recommendation servic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 defTabSz="470534">
              <a:lnSpc>
                <a:spcPct val="80000"/>
              </a:lnSpc>
              <a:spcBef>
                <a:spcPts val="0"/>
              </a:spcBef>
              <a:defRPr cap="all" i="0" sz="9747">
                <a:solidFill>
                  <a:srgbClr val="5C5C5C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Apexa investment Product recommendation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atrix Factoris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60400">
              <a:defRPr sz="13680"/>
            </a:pPr>
            <a:r>
              <a:t>Matrix Factorisation</a:t>
            </a:r>
          </a:p>
          <a:p>
            <a:pPr defTabSz="660400">
              <a:defRPr sz="13680"/>
            </a:pPr>
            <a:r>
              <a:t>(MF)</a:t>
            </a:r>
          </a:p>
          <a:p>
            <a:pPr defTabSz="660400">
              <a:defRPr sz="13680"/>
            </a:pPr>
            <a:r>
              <a:t>A Variant OF Collaborative filtering (CF)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線條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" name="What is a matrix factorization (MF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What is a matrix factorization (MF)</a:t>
            </a:r>
          </a:p>
        </p:txBody>
      </p:sp>
      <p:sp>
        <p:nvSpPr>
          <p:cNvPr id="186" name="A dot product of 2 matrix to approximate the level of interest between the customers and the produc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dot product of 2 matrix to approximate the level of interest between the customers and the products</a:t>
            </a:r>
          </a:p>
        </p:txBody>
      </p:sp>
      <p:pic>
        <p:nvPicPr>
          <p:cNvPr id="18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305" y="4521764"/>
            <a:ext cx="10883901" cy="662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Each tick means user have watched the movies"/>
          <p:cNvSpPr/>
          <p:nvPr/>
        </p:nvSpPr>
        <p:spPr>
          <a:xfrm>
            <a:off x="8828230" y="10510280"/>
            <a:ext cx="6388498" cy="2456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518" y="0"/>
                </a:moveTo>
                <a:lnTo>
                  <a:pt x="13089" y="10434"/>
                </a:lnTo>
                <a:lnTo>
                  <a:pt x="215" y="10434"/>
                </a:lnTo>
                <a:cubicBezTo>
                  <a:pt x="96" y="10434"/>
                  <a:pt x="0" y="10684"/>
                  <a:pt x="0" y="10992"/>
                </a:cubicBezTo>
                <a:lnTo>
                  <a:pt x="0" y="21042"/>
                </a:lnTo>
                <a:cubicBezTo>
                  <a:pt x="0" y="21350"/>
                  <a:pt x="96" y="21600"/>
                  <a:pt x="215" y="21600"/>
                </a:cubicBezTo>
                <a:lnTo>
                  <a:pt x="21385" y="21600"/>
                </a:lnTo>
                <a:cubicBezTo>
                  <a:pt x="21504" y="21600"/>
                  <a:pt x="21600" y="21350"/>
                  <a:pt x="21600" y="21042"/>
                </a:cubicBezTo>
                <a:lnTo>
                  <a:pt x="21600" y="10992"/>
                </a:lnTo>
                <a:cubicBezTo>
                  <a:pt x="21600" y="10684"/>
                  <a:pt x="21504" y="10434"/>
                  <a:pt x="21385" y="10434"/>
                </a:cubicBezTo>
                <a:lnTo>
                  <a:pt x="13949" y="10434"/>
                </a:lnTo>
                <a:lnTo>
                  <a:pt x="13518" y="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Each tick means user have watched the movies</a:t>
            </a:r>
          </a:p>
        </p:txBody>
      </p:sp>
      <p:sp>
        <p:nvSpPr>
          <p:cNvPr id="189" name="Describes the user's interest in children's movies (closer to -1) or adult movies (closer to +1)."/>
          <p:cNvSpPr/>
          <p:nvPr/>
        </p:nvSpPr>
        <p:spPr>
          <a:xfrm>
            <a:off x="3440661" y="6769150"/>
            <a:ext cx="4450954" cy="3591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8" y="0"/>
                </a:moveTo>
                <a:cubicBezTo>
                  <a:pt x="138" y="0"/>
                  <a:pt x="0" y="171"/>
                  <a:pt x="0" y="382"/>
                </a:cubicBezTo>
                <a:lnTo>
                  <a:pt x="0" y="21218"/>
                </a:lnTo>
                <a:cubicBezTo>
                  <a:pt x="0" y="21429"/>
                  <a:pt x="138" y="21600"/>
                  <a:pt x="308" y="21600"/>
                </a:cubicBezTo>
                <a:lnTo>
                  <a:pt x="17257" y="21600"/>
                </a:lnTo>
                <a:cubicBezTo>
                  <a:pt x="17427" y="21600"/>
                  <a:pt x="17565" y="21429"/>
                  <a:pt x="17565" y="21218"/>
                </a:cubicBezTo>
                <a:lnTo>
                  <a:pt x="17565" y="4075"/>
                </a:lnTo>
                <a:lnTo>
                  <a:pt x="21600" y="3311"/>
                </a:lnTo>
                <a:lnTo>
                  <a:pt x="17565" y="2547"/>
                </a:lnTo>
                <a:lnTo>
                  <a:pt x="17565" y="382"/>
                </a:lnTo>
                <a:cubicBezTo>
                  <a:pt x="17565" y="171"/>
                  <a:pt x="17427" y="0"/>
                  <a:pt x="17257" y="0"/>
                </a:cubicBezTo>
                <a:lnTo>
                  <a:pt x="308" y="0"/>
                </a:lnTo>
                <a:close/>
              </a:path>
            </a:pathLst>
          </a:cu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Describes the user's interest in children's movies (closer to -1) or adult movies (closer to +1). </a:t>
            </a:r>
          </a:p>
        </p:txBody>
      </p:sp>
      <p:sp>
        <p:nvSpPr>
          <p:cNvPr id="190" name="Describes whether the movie is for children (negative values) or adults (positive values)."/>
          <p:cNvSpPr/>
          <p:nvPr/>
        </p:nvSpPr>
        <p:spPr>
          <a:xfrm>
            <a:off x="17657077" y="4394778"/>
            <a:ext cx="4275933" cy="359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37" y="0"/>
                </a:moveTo>
                <a:cubicBezTo>
                  <a:pt x="3460" y="0"/>
                  <a:pt x="3316" y="171"/>
                  <a:pt x="3316" y="382"/>
                </a:cubicBezTo>
                <a:lnTo>
                  <a:pt x="3316" y="4094"/>
                </a:lnTo>
                <a:lnTo>
                  <a:pt x="0" y="4858"/>
                </a:lnTo>
                <a:lnTo>
                  <a:pt x="3316" y="5621"/>
                </a:lnTo>
                <a:lnTo>
                  <a:pt x="3316" y="21218"/>
                </a:lnTo>
                <a:cubicBezTo>
                  <a:pt x="3316" y="21429"/>
                  <a:pt x="3460" y="21600"/>
                  <a:pt x="3637" y="21600"/>
                </a:cubicBezTo>
                <a:lnTo>
                  <a:pt x="21279" y="21600"/>
                </a:lnTo>
                <a:cubicBezTo>
                  <a:pt x="21456" y="21600"/>
                  <a:pt x="21600" y="21429"/>
                  <a:pt x="21600" y="21218"/>
                </a:cubicBezTo>
                <a:lnTo>
                  <a:pt x="21600" y="382"/>
                </a:lnTo>
                <a:cubicBezTo>
                  <a:pt x="21600" y="171"/>
                  <a:pt x="21456" y="0"/>
                  <a:pt x="21279" y="0"/>
                </a:cubicBezTo>
                <a:lnTo>
                  <a:pt x="3637" y="0"/>
                </a:lnTo>
                <a:close/>
              </a:path>
            </a:pathLst>
          </a:custGeom>
          <a:blipFill>
            <a:blip r:embed="rId5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Describes whether the movie is for children (negative values) or adults (positive values).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2"/>
      <p:bldP build="whole" bldLvl="1" animBg="1" rev="0" advAuto="0" spid="188" grpId="3"/>
      <p:bldP build="whole" bldLvl="1" animBg="1" rev="0" advAuto="0" spid="18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線條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" name="按兩下即可編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1340">
              <a:spcBef>
                <a:spcPts val="2200"/>
              </a:spcBef>
              <a:defRPr sz="5100"/>
            </a:pPr>
          </a:p>
        </p:txBody>
      </p:sp>
      <p:pic>
        <p:nvPicPr>
          <p:cNvPr id="19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0410" y="3115208"/>
            <a:ext cx="13131315" cy="900958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Describes the user's interest in Arthouse (closer to -1) or Blockbuster (closer to +1)"/>
          <p:cNvSpPr/>
          <p:nvPr/>
        </p:nvSpPr>
        <p:spPr>
          <a:xfrm>
            <a:off x="869321" y="6506768"/>
            <a:ext cx="4450954" cy="359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8" y="0"/>
                </a:moveTo>
                <a:cubicBezTo>
                  <a:pt x="138" y="0"/>
                  <a:pt x="0" y="171"/>
                  <a:pt x="0" y="382"/>
                </a:cubicBezTo>
                <a:lnTo>
                  <a:pt x="0" y="21218"/>
                </a:lnTo>
                <a:cubicBezTo>
                  <a:pt x="0" y="21429"/>
                  <a:pt x="138" y="21600"/>
                  <a:pt x="308" y="21600"/>
                </a:cubicBezTo>
                <a:lnTo>
                  <a:pt x="17257" y="21600"/>
                </a:lnTo>
                <a:cubicBezTo>
                  <a:pt x="17427" y="21600"/>
                  <a:pt x="17565" y="21429"/>
                  <a:pt x="17565" y="21218"/>
                </a:cubicBezTo>
                <a:lnTo>
                  <a:pt x="17565" y="4075"/>
                </a:lnTo>
                <a:lnTo>
                  <a:pt x="21600" y="3311"/>
                </a:lnTo>
                <a:lnTo>
                  <a:pt x="17565" y="2547"/>
                </a:lnTo>
                <a:lnTo>
                  <a:pt x="17565" y="382"/>
                </a:lnTo>
                <a:cubicBezTo>
                  <a:pt x="17565" y="171"/>
                  <a:pt x="17427" y="0"/>
                  <a:pt x="17257" y="0"/>
                </a:cubicBezTo>
                <a:lnTo>
                  <a:pt x="308" y="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Describes the user's interest in Arthouse (closer to -1) or Blockbuster (closer to +1) </a:t>
            </a:r>
          </a:p>
        </p:txBody>
      </p:sp>
      <p:sp>
        <p:nvSpPr>
          <p:cNvPr id="196" name="Describes whether the movie is Arthouse (negative values) or Blockbuster (positive values)"/>
          <p:cNvSpPr/>
          <p:nvPr/>
        </p:nvSpPr>
        <p:spPr>
          <a:xfrm>
            <a:off x="17377203" y="2995409"/>
            <a:ext cx="4275932" cy="359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37" y="0"/>
                </a:moveTo>
                <a:cubicBezTo>
                  <a:pt x="3460" y="0"/>
                  <a:pt x="3316" y="171"/>
                  <a:pt x="3316" y="382"/>
                </a:cubicBezTo>
                <a:lnTo>
                  <a:pt x="3316" y="4094"/>
                </a:lnTo>
                <a:lnTo>
                  <a:pt x="0" y="4858"/>
                </a:lnTo>
                <a:lnTo>
                  <a:pt x="3316" y="5621"/>
                </a:lnTo>
                <a:lnTo>
                  <a:pt x="3316" y="21218"/>
                </a:lnTo>
                <a:cubicBezTo>
                  <a:pt x="3316" y="21429"/>
                  <a:pt x="3460" y="21600"/>
                  <a:pt x="3637" y="21600"/>
                </a:cubicBezTo>
                <a:lnTo>
                  <a:pt x="21279" y="21600"/>
                </a:lnTo>
                <a:cubicBezTo>
                  <a:pt x="21456" y="21600"/>
                  <a:pt x="21600" y="21429"/>
                  <a:pt x="21600" y="21218"/>
                </a:cubicBezTo>
                <a:lnTo>
                  <a:pt x="21600" y="382"/>
                </a:lnTo>
                <a:cubicBezTo>
                  <a:pt x="21600" y="171"/>
                  <a:pt x="21456" y="0"/>
                  <a:pt x="21279" y="0"/>
                </a:cubicBezTo>
                <a:lnTo>
                  <a:pt x="3637" y="0"/>
                </a:lnTo>
                <a:close/>
              </a:path>
            </a:pathLst>
          </a:cu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Describes whether the movie is Arthouse (negative values) or Blockbuster (positive values) </a:t>
            </a:r>
          </a:p>
        </p:txBody>
      </p:sp>
      <p:sp>
        <p:nvSpPr>
          <p:cNvPr id="197" name="We can use dot product between 2 matrix to find the missing values"/>
          <p:cNvSpPr/>
          <p:nvPr/>
        </p:nvSpPr>
        <p:spPr>
          <a:xfrm>
            <a:off x="12344144" y="10434702"/>
            <a:ext cx="8064501" cy="2899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" y="0"/>
                </a:moveTo>
                <a:lnTo>
                  <a:pt x="882" y="12139"/>
                </a:lnTo>
                <a:lnTo>
                  <a:pt x="170" y="12139"/>
                </a:lnTo>
                <a:cubicBezTo>
                  <a:pt x="76" y="12139"/>
                  <a:pt x="0" y="12351"/>
                  <a:pt x="0" y="12612"/>
                </a:cubicBezTo>
                <a:lnTo>
                  <a:pt x="0" y="21127"/>
                </a:lnTo>
                <a:cubicBezTo>
                  <a:pt x="0" y="21388"/>
                  <a:pt x="76" y="21600"/>
                  <a:pt x="170" y="21600"/>
                </a:cubicBezTo>
                <a:lnTo>
                  <a:pt x="21430" y="21600"/>
                </a:lnTo>
                <a:cubicBezTo>
                  <a:pt x="21524" y="21600"/>
                  <a:pt x="21600" y="21388"/>
                  <a:pt x="21600" y="21127"/>
                </a:cubicBezTo>
                <a:lnTo>
                  <a:pt x="21600" y="12612"/>
                </a:lnTo>
                <a:cubicBezTo>
                  <a:pt x="21600" y="12351"/>
                  <a:pt x="21524" y="12139"/>
                  <a:pt x="21430" y="12139"/>
                </a:cubicBezTo>
                <a:lnTo>
                  <a:pt x="1564" y="12139"/>
                </a:lnTo>
                <a:lnTo>
                  <a:pt x="1222" y="0"/>
                </a:lnTo>
                <a:close/>
              </a:path>
            </a:pathLst>
          </a:custGeom>
          <a:blipFill>
            <a:blip r:embed="rId5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We can use dot product between 2 matrix to find the missing values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2"/>
      <p:bldP build="whole" bldLvl="1" animBg="1" rev="0" advAuto="0" spid="197" grpId="3"/>
      <p:bldP build="whole" bldLvl="1" animBg="1" rev="0" advAuto="0" spid="19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1894" y="4253543"/>
            <a:ext cx="14581878" cy="452597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Dot Product of [0.1, 1] and [1, -1] give us -0.9"/>
          <p:cNvSpPr txBox="1"/>
          <p:nvPr/>
        </p:nvSpPr>
        <p:spPr>
          <a:xfrm>
            <a:off x="7511124" y="9734231"/>
            <a:ext cx="985299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Dot Product of [0.1, 1] and [1, -1] give us -0.9 </a:t>
            </a:r>
          </a:p>
        </p:txBody>
      </p:sp>
      <p:sp>
        <p:nvSpPr>
          <p:cNvPr id="201" name="線條"/>
          <p:cNvSpPr/>
          <p:nvPr/>
        </p:nvSpPr>
        <p:spPr>
          <a:xfrm flipV="1">
            <a:off x="8716354" y="8181023"/>
            <a:ext cx="1" cy="1575369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02" name="線條"/>
          <p:cNvSpPr/>
          <p:nvPr/>
        </p:nvSpPr>
        <p:spPr>
          <a:xfrm flipV="1">
            <a:off x="16395390" y="8329216"/>
            <a:ext cx="1" cy="1278982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pic>
        <p:nvPicPr>
          <p:cNvPr id="203" name="橢圓形 橢圓形" descr="橢圓形 橢圓形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2590" y="4124529"/>
            <a:ext cx="1445601" cy="2137496"/>
          </a:xfrm>
          <a:prstGeom prst="rect">
            <a:avLst/>
          </a:prstGeom>
        </p:spPr>
      </p:pic>
      <p:pic>
        <p:nvPicPr>
          <p:cNvPr id="205" name="橢圓形 橢圓形" descr="橢圓形 橢圓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95265" y="7522554"/>
            <a:ext cx="1799816" cy="1371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線條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9" name="Limi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Limitation</a:t>
            </a:r>
          </a:p>
        </p:txBody>
      </p:sp>
      <p:pic>
        <p:nvPicPr>
          <p:cNvPr id="21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8327" y="3825336"/>
            <a:ext cx="5243053" cy="4895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43074" y="3825336"/>
            <a:ext cx="5243054" cy="4895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We can see very clearly that row U4 is similar to row U1, U3 and then row U2"/>
          <p:cNvSpPr/>
          <p:nvPr/>
        </p:nvSpPr>
        <p:spPr>
          <a:xfrm>
            <a:off x="2023800" y="2407675"/>
            <a:ext cx="7232254" cy="2461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" y="0"/>
                </a:moveTo>
                <a:cubicBezTo>
                  <a:pt x="85" y="0"/>
                  <a:pt x="0" y="250"/>
                  <a:pt x="0" y="557"/>
                </a:cubicBezTo>
                <a:lnTo>
                  <a:pt x="0" y="16305"/>
                </a:lnTo>
                <a:cubicBezTo>
                  <a:pt x="0" y="16613"/>
                  <a:pt x="85" y="16863"/>
                  <a:pt x="190" y="16863"/>
                </a:cubicBezTo>
                <a:lnTo>
                  <a:pt x="11897" y="16863"/>
                </a:lnTo>
                <a:lnTo>
                  <a:pt x="12277" y="21600"/>
                </a:lnTo>
                <a:lnTo>
                  <a:pt x="12657" y="16863"/>
                </a:lnTo>
                <a:lnTo>
                  <a:pt x="21410" y="16863"/>
                </a:lnTo>
                <a:cubicBezTo>
                  <a:pt x="21515" y="16863"/>
                  <a:pt x="21600" y="16613"/>
                  <a:pt x="21600" y="16305"/>
                </a:cubicBezTo>
                <a:lnTo>
                  <a:pt x="21600" y="557"/>
                </a:lnTo>
                <a:cubicBezTo>
                  <a:pt x="21600" y="250"/>
                  <a:pt x="21515" y="0"/>
                  <a:pt x="21410" y="0"/>
                </a:cubicBezTo>
                <a:lnTo>
                  <a:pt x="190" y="0"/>
                </a:lnTo>
                <a:close/>
              </a:path>
            </a:pathLst>
          </a:cu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can see very clearly that row U</a:t>
            </a:r>
            <a:r>
              <a:rPr sz="2000"/>
              <a:t>4</a:t>
            </a:r>
            <a:r>
              <a:t> is similar to row U</a:t>
            </a:r>
            <a:r>
              <a:rPr sz="2000"/>
              <a:t>1</a:t>
            </a:r>
            <a:r>
              <a:t>, U</a:t>
            </a:r>
            <a:r>
              <a:rPr sz="2000"/>
              <a:t>3</a:t>
            </a:r>
            <a:r>
              <a:t> and then row U</a:t>
            </a:r>
            <a:r>
              <a:rPr sz="2000"/>
              <a:t>2</a:t>
            </a:r>
          </a:p>
        </p:txBody>
      </p:sp>
      <p:sp>
        <p:nvSpPr>
          <p:cNvPr id="213" name="線條"/>
          <p:cNvSpPr/>
          <p:nvPr/>
        </p:nvSpPr>
        <p:spPr>
          <a:xfrm>
            <a:off x="8161508" y="6221906"/>
            <a:ext cx="6772754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14" name="However if we transform each row to another plane, we see a different result"/>
          <p:cNvSpPr/>
          <p:nvPr/>
        </p:nvSpPr>
        <p:spPr>
          <a:xfrm>
            <a:off x="8180797" y="6282332"/>
            <a:ext cx="6734176" cy="346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12" y="0"/>
                </a:moveTo>
                <a:lnTo>
                  <a:pt x="10505" y="8764"/>
                </a:lnTo>
                <a:lnTo>
                  <a:pt x="204" y="8764"/>
                </a:lnTo>
                <a:cubicBezTo>
                  <a:pt x="91" y="8764"/>
                  <a:pt x="0" y="8942"/>
                  <a:pt x="0" y="9160"/>
                </a:cubicBezTo>
                <a:lnTo>
                  <a:pt x="0" y="21204"/>
                </a:lnTo>
                <a:cubicBezTo>
                  <a:pt x="0" y="21423"/>
                  <a:pt x="91" y="21600"/>
                  <a:pt x="204" y="21600"/>
                </a:cubicBezTo>
                <a:lnTo>
                  <a:pt x="21396" y="21600"/>
                </a:lnTo>
                <a:cubicBezTo>
                  <a:pt x="21509" y="21600"/>
                  <a:pt x="21600" y="21423"/>
                  <a:pt x="21600" y="21204"/>
                </a:cubicBezTo>
                <a:lnTo>
                  <a:pt x="21600" y="9160"/>
                </a:lnTo>
                <a:cubicBezTo>
                  <a:pt x="21600" y="8942"/>
                  <a:pt x="21509" y="8764"/>
                  <a:pt x="21396" y="8764"/>
                </a:cubicBezTo>
                <a:lnTo>
                  <a:pt x="11319" y="8764"/>
                </a:lnTo>
                <a:lnTo>
                  <a:pt x="10912" y="0"/>
                </a:lnTo>
                <a:close/>
              </a:path>
            </a:pathLst>
          </a:custGeom>
          <a:blipFill>
            <a:blip r:embed="rId5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However if we transform each row to another plane, we see a different result</a:t>
            </a:r>
          </a:p>
        </p:txBody>
      </p:sp>
      <p:sp>
        <p:nvSpPr>
          <p:cNvPr id="215" name="Transform"/>
          <p:cNvSpPr txBox="1"/>
          <p:nvPr/>
        </p:nvSpPr>
        <p:spPr>
          <a:xfrm>
            <a:off x="10435131" y="4968185"/>
            <a:ext cx="222550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Transform</a:t>
            </a:r>
          </a:p>
        </p:txBody>
      </p:sp>
      <p:sp>
        <p:nvSpPr>
          <p:cNvPr id="216" name="We can see that after transformation, P4 is similar to P1, P2 then P3 which contradict to the 1st conclusion, incurring a large ranking loss"/>
          <p:cNvSpPr/>
          <p:nvPr/>
        </p:nvSpPr>
        <p:spPr>
          <a:xfrm>
            <a:off x="14834389" y="2364709"/>
            <a:ext cx="7494589" cy="4038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" y="0"/>
                </a:moveTo>
                <a:cubicBezTo>
                  <a:pt x="82" y="0"/>
                  <a:pt x="0" y="152"/>
                  <a:pt x="0" y="340"/>
                </a:cubicBezTo>
                <a:lnTo>
                  <a:pt x="0" y="13315"/>
                </a:lnTo>
                <a:cubicBezTo>
                  <a:pt x="0" y="13502"/>
                  <a:pt x="82" y="13654"/>
                  <a:pt x="183" y="13654"/>
                </a:cubicBezTo>
                <a:lnTo>
                  <a:pt x="11302" y="13654"/>
                </a:lnTo>
                <a:lnTo>
                  <a:pt x="11667" y="21600"/>
                </a:lnTo>
                <a:lnTo>
                  <a:pt x="12033" y="13654"/>
                </a:lnTo>
                <a:lnTo>
                  <a:pt x="21417" y="13654"/>
                </a:lnTo>
                <a:cubicBezTo>
                  <a:pt x="21518" y="13654"/>
                  <a:pt x="21600" y="13502"/>
                  <a:pt x="21600" y="13315"/>
                </a:cubicBezTo>
                <a:lnTo>
                  <a:pt x="21600" y="340"/>
                </a:lnTo>
                <a:cubicBezTo>
                  <a:pt x="21600" y="152"/>
                  <a:pt x="21518" y="0"/>
                  <a:pt x="21417" y="0"/>
                </a:cubicBezTo>
                <a:lnTo>
                  <a:pt x="183" y="0"/>
                </a:lnTo>
                <a:close/>
              </a:path>
            </a:pathLst>
          </a:custGeom>
          <a:blipFill>
            <a:blip r:embed="rId6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We can see that after transformation, P</a:t>
            </a:r>
            <a:r>
              <a:rPr sz="2000"/>
              <a:t>4</a:t>
            </a:r>
            <a:r>
              <a:t> is similar to P</a:t>
            </a:r>
            <a:r>
              <a:rPr sz="2000"/>
              <a:t>1</a:t>
            </a:r>
            <a:r>
              <a:t>, P</a:t>
            </a:r>
            <a:r>
              <a:rPr sz="2000"/>
              <a:t>2</a:t>
            </a:r>
            <a:r>
              <a:t> then P</a:t>
            </a:r>
            <a:r>
              <a:rPr sz="2000"/>
              <a:t>3</a:t>
            </a:r>
            <a:br/>
            <a:r>
              <a:t>which contradict to the 1st conclusion, incurring a large ranking loss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1"/>
      <p:bldP build="whole" bldLvl="1" animBg="1" rev="0" advAuto="0" spid="214" grpId="2"/>
      <p:bldP build="whole" bldLvl="1" animBg="1" rev="0" advAuto="0" spid="216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Use of Neural network in collaborative filter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of Neural network in collaborative filtering</a:t>
            </a:r>
          </a:p>
          <a:p>
            <a:pPr/>
            <a:r>
              <a:t>(NCF)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Neural Matrix Factoris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Neural Matrix Factorisation</a:t>
            </a:r>
          </a:p>
          <a:p>
            <a:pPr/>
            <a:r>
              <a:t>(Neumf)</a:t>
            </a:r>
            <a:br/>
            <a:r>
              <a:t>A variant of NCF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9265" y="3257458"/>
            <a:ext cx="10075401" cy="6158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橢圓形 橢圓形" descr="橢圓形 橢圓形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5333" y="5069103"/>
            <a:ext cx="2849274" cy="2103195"/>
          </a:xfrm>
          <a:prstGeom prst="rect">
            <a:avLst/>
          </a:prstGeom>
        </p:spPr>
      </p:pic>
      <p:pic>
        <p:nvPicPr>
          <p:cNvPr id="225" name="橢圓形 橢圓形" descr="橢圓形 橢圓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5486" y="4741308"/>
            <a:ext cx="3381349" cy="2926691"/>
          </a:xfrm>
          <a:prstGeom prst="rect">
            <a:avLst/>
          </a:prstGeom>
        </p:spPr>
      </p:pic>
      <p:pic>
        <p:nvPicPr>
          <p:cNvPr id="227" name="橢圓形 橢圓形" descr="橢圓形 橢圓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26291" y="2944177"/>
            <a:ext cx="3381349" cy="2926690"/>
          </a:xfrm>
          <a:prstGeom prst="rect">
            <a:avLst/>
          </a:prstGeom>
        </p:spPr>
      </p:pic>
      <p:sp>
        <p:nvSpPr>
          <p:cNvPr id="229" name="A Matrix Factorisation"/>
          <p:cNvSpPr/>
          <p:nvPr/>
        </p:nvSpPr>
        <p:spPr>
          <a:xfrm>
            <a:off x="2017992" y="5485700"/>
            <a:ext cx="6289279" cy="2103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1" y="0"/>
                </a:moveTo>
                <a:cubicBezTo>
                  <a:pt x="243" y="0"/>
                  <a:pt x="0" y="726"/>
                  <a:pt x="0" y="1618"/>
                </a:cubicBezTo>
                <a:lnTo>
                  <a:pt x="0" y="19986"/>
                </a:lnTo>
                <a:cubicBezTo>
                  <a:pt x="0" y="20878"/>
                  <a:pt x="243" y="21600"/>
                  <a:pt x="541" y="21600"/>
                </a:cubicBezTo>
                <a:lnTo>
                  <a:pt x="10269" y="21600"/>
                </a:lnTo>
                <a:cubicBezTo>
                  <a:pt x="10568" y="21600"/>
                  <a:pt x="10810" y="20878"/>
                  <a:pt x="10810" y="19986"/>
                </a:cubicBezTo>
                <a:lnTo>
                  <a:pt x="10810" y="11850"/>
                </a:lnTo>
                <a:lnTo>
                  <a:pt x="21600" y="8617"/>
                </a:lnTo>
                <a:lnTo>
                  <a:pt x="10810" y="5385"/>
                </a:lnTo>
                <a:lnTo>
                  <a:pt x="10810" y="1618"/>
                </a:lnTo>
                <a:cubicBezTo>
                  <a:pt x="10810" y="726"/>
                  <a:pt x="10568" y="0"/>
                  <a:pt x="10269" y="0"/>
                </a:cubicBezTo>
                <a:lnTo>
                  <a:pt x="541" y="0"/>
                </a:lnTo>
                <a:close/>
              </a:path>
            </a:pathLst>
          </a:custGeom>
          <a:blipFill>
            <a:blip r:embed="rId5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A Matrix Factorisation</a:t>
            </a:r>
          </a:p>
        </p:txBody>
      </p:sp>
      <p:sp>
        <p:nvSpPr>
          <p:cNvPr id="230" name="Multi-Layer Perceptron"/>
          <p:cNvSpPr/>
          <p:nvPr/>
        </p:nvSpPr>
        <p:spPr>
          <a:xfrm>
            <a:off x="15356491" y="5069180"/>
            <a:ext cx="5836445" cy="2103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34" y="0"/>
                </a:moveTo>
                <a:cubicBezTo>
                  <a:pt x="10212" y="0"/>
                  <a:pt x="9951" y="726"/>
                  <a:pt x="9951" y="1618"/>
                </a:cubicBezTo>
                <a:lnTo>
                  <a:pt x="9951" y="7729"/>
                </a:lnTo>
                <a:lnTo>
                  <a:pt x="0" y="10957"/>
                </a:lnTo>
                <a:lnTo>
                  <a:pt x="9951" y="14189"/>
                </a:lnTo>
                <a:lnTo>
                  <a:pt x="9951" y="19986"/>
                </a:lnTo>
                <a:cubicBezTo>
                  <a:pt x="9951" y="20878"/>
                  <a:pt x="10212" y="21600"/>
                  <a:pt x="10534" y="21600"/>
                </a:cubicBezTo>
                <a:lnTo>
                  <a:pt x="21017" y="21600"/>
                </a:lnTo>
                <a:cubicBezTo>
                  <a:pt x="21339" y="21600"/>
                  <a:pt x="21600" y="20878"/>
                  <a:pt x="21600" y="19986"/>
                </a:cubicBezTo>
                <a:lnTo>
                  <a:pt x="21600" y="1618"/>
                </a:lnTo>
                <a:cubicBezTo>
                  <a:pt x="21600" y="726"/>
                  <a:pt x="21339" y="0"/>
                  <a:pt x="21017" y="0"/>
                </a:cubicBezTo>
                <a:lnTo>
                  <a:pt x="10534" y="0"/>
                </a:lnTo>
                <a:close/>
              </a:path>
            </a:pathLst>
          </a:custGeom>
          <a:blipFill>
            <a:blip r:embed="rId6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Multi-Layer Perceptron</a:t>
            </a:r>
          </a:p>
        </p:txBody>
      </p:sp>
      <p:sp>
        <p:nvSpPr>
          <p:cNvPr id="231" name="Combine the Output"/>
          <p:cNvSpPr/>
          <p:nvPr/>
        </p:nvSpPr>
        <p:spPr>
          <a:xfrm>
            <a:off x="10848203" y="385850"/>
            <a:ext cx="3147617" cy="2866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" y="0"/>
                </a:moveTo>
                <a:cubicBezTo>
                  <a:pt x="485" y="0"/>
                  <a:pt x="0" y="532"/>
                  <a:pt x="0" y="1187"/>
                </a:cubicBezTo>
                <a:lnTo>
                  <a:pt x="0" y="14662"/>
                </a:lnTo>
                <a:cubicBezTo>
                  <a:pt x="0" y="15317"/>
                  <a:pt x="485" y="15846"/>
                  <a:pt x="1081" y="15846"/>
                </a:cubicBezTo>
                <a:lnTo>
                  <a:pt x="2636" y="15846"/>
                </a:lnTo>
                <a:lnTo>
                  <a:pt x="4799" y="21600"/>
                </a:lnTo>
                <a:lnTo>
                  <a:pt x="6959" y="15846"/>
                </a:lnTo>
                <a:lnTo>
                  <a:pt x="20519" y="15846"/>
                </a:lnTo>
                <a:cubicBezTo>
                  <a:pt x="21115" y="15846"/>
                  <a:pt x="21600" y="15317"/>
                  <a:pt x="21600" y="14662"/>
                </a:cubicBezTo>
                <a:lnTo>
                  <a:pt x="21600" y="1187"/>
                </a:lnTo>
                <a:cubicBezTo>
                  <a:pt x="21600" y="532"/>
                  <a:pt x="21115" y="0"/>
                  <a:pt x="20519" y="0"/>
                </a:cubicBezTo>
                <a:lnTo>
                  <a:pt x="1081" y="0"/>
                </a:lnTo>
                <a:close/>
              </a:path>
            </a:pathLst>
          </a:custGeom>
          <a:blipFill>
            <a:blip r:embed="rId7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Combine the Output</a:t>
            </a:r>
          </a:p>
        </p:txBody>
      </p:sp>
      <p:sp>
        <p:nvSpPr>
          <p:cNvPr id="232" name="Each user(u) represent a user’s data (age, occupation, country of origin etc)"/>
          <p:cNvSpPr/>
          <p:nvPr/>
        </p:nvSpPr>
        <p:spPr>
          <a:xfrm>
            <a:off x="3299471" y="9367176"/>
            <a:ext cx="6478589" cy="2996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596" y="0"/>
                </a:moveTo>
                <a:lnTo>
                  <a:pt x="17547" y="6440"/>
                </a:lnTo>
                <a:lnTo>
                  <a:pt x="525" y="6440"/>
                </a:lnTo>
                <a:cubicBezTo>
                  <a:pt x="236" y="6440"/>
                  <a:pt x="0" y="6949"/>
                  <a:pt x="0" y="7576"/>
                </a:cubicBezTo>
                <a:lnTo>
                  <a:pt x="0" y="20467"/>
                </a:lnTo>
                <a:cubicBezTo>
                  <a:pt x="0" y="21094"/>
                  <a:pt x="236" y="21600"/>
                  <a:pt x="525" y="21600"/>
                </a:cubicBezTo>
                <a:lnTo>
                  <a:pt x="21076" y="21600"/>
                </a:lnTo>
                <a:cubicBezTo>
                  <a:pt x="21366" y="21600"/>
                  <a:pt x="21600" y="21094"/>
                  <a:pt x="21600" y="20467"/>
                </a:cubicBezTo>
                <a:lnTo>
                  <a:pt x="21600" y="7576"/>
                </a:lnTo>
                <a:cubicBezTo>
                  <a:pt x="21600" y="6949"/>
                  <a:pt x="21366" y="6440"/>
                  <a:pt x="21076" y="6440"/>
                </a:cubicBezTo>
                <a:lnTo>
                  <a:pt x="19644" y="6440"/>
                </a:lnTo>
                <a:lnTo>
                  <a:pt x="18596" y="0"/>
                </a:lnTo>
                <a:close/>
              </a:path>
            </a:pathLst>
          </a:custGeom>
          <a:blipFill>
            <a:blip r:embed="rId8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Each user(u) represent a user’s data (age, occupation, country of origin etc)</a:t>
            </a:r>
          </a:p>
        </p:txBody>
      </p:sp>
      <p:sp>
        <p:nvSpPr>
          <p:cNvPr id="233" name="Each Item (i) represent a product’s data (name, risk, x years of return etc)"/>
          <p:cNvSpPr/>
          <p:nvPr/>
        </p:nvSpPr>
        <p:spPr>
          <a:xfrm>
            <a:off x="13589387" y="9424723"/>
            <a:ext cx="6817916" cy="2938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92" y="0"/>
                </a:moveTo>
                <a:lnTo>
                  <a:pt x="2995" y="6143"/>
                </a:lnTo>
                <a:lnTo>
                  <a:pt x="499" y="6143"/>
                </a:lnTo>
                <a:cubicBezTo>
                  <a:pt x="224" y="6143"/>
                  <a:pt x="0" y="6662"/>
                  <a:pt x="0" y="7301"/>
                </a:cubicBezTo>
                <a:lnTo>
                  <a:pt x="0" y="20445"/>
                </a:lnTo>
                <a:cubicBezTo>
                  <a:pt x="0" y="21084"/>
                  <a:pt x="224" y="21600"/>
                  <a:pt x="499" y="21600"/>
                </a:cubicBezTo>
                <a:lnTo>
                  <a:pt x="21101" y="21600"/>
                </a:lnTo>
                <a:cubicBezTo>
                  <a:pt x="21376" y="21600"/>
                  <a:pt x="21600" y="21084"/>
                  <a:pt x="21600" y="20445"/>
                </a:cubicBezTo>
                <a:lnTo>
                  <a:pt x="21600" y="7301"/>
                </a:lnTo>
                <a:cubicBezTo>
                  <a:pt x="21600" y="6662"/>
                  <a:pt x="21376" y="6143"/>
                  <a:pt x="21101" y="6143"/>
                </a:cubicBezTo>
                <a:lnTo>
                  <a:pt x="4990" y="6143"/>
                </a:lnTo>
                <a:lnTo>
                  <a:pt x="3992" y="0"/>
                </a:lnTo>
                <a:close/>
              </a:path>
            </a:pathLst>
          </a:custGeom>
          <a:blipFill>
            <a:blip r:embed="rId9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Each Item (i) represent a product’s data (name, risk, x years of return etc)</a:t>
            </a:r>
          </a:p>
        </p:txBody>
      </p:sp>
      <p:pic>
        <p:nvPicPr>
          <p:cNvPr id="234" name="橢圓形 橢圓形" descr="橢圓形 橢圓形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95363" y="4706324"/>
            <a:ext cx="1552740" cy="1353699"/>
          </a:xfrm>
          <a:prstGeom prst="rect">
            <a:avLst/>
          </a:prstGeom>
        </p:spPr>
      </p:pic>
      <p:pic>
        <p:nvPicPr>
          <p:cNvPr id="236" name="橢圓形 橢圓形" descr="橢圓形 橢圓形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489382" y="9276320"/>
            <a:ext cx="1552740" cy="1353699"/>
          </a:xfrm>
          <a:prstGeom prst="rect">
            <a:avLst/>
          </a:prstGeom>
        </p:spPr>
      </p:pic>
      <p:pic>
        <p:nvPicPr>
          <p:cNvPr id="238" name="橢圓形 橢圓形" descr="橢圓形 橢圓形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75607" y="43155"/>
            <a:ext cx="1552740" cy="1353699"/>
          </a:xfrm>
          <a:prstGeom prst="rect">
            <a:avLst/>
          </a:prstGeom>
        </p:spPr>
      </p:pic>
      <p:pic>
        <p:nvPicPr>
          <p:cNvPr id="240" name="橢圓形 橢圓形" descr="橢圓形 橢圓形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261832" y="4420738"/>
            <a:ext cx="1552740" cy="1353699"/>
          </a:xfrm>
          <a:prstGeom prst="rect">
            <a:avLst/>
          </a:prstGeom>
        </p:spPr>
      </p:pic>
      <p:pic>
        <p:nvPicPr>
          <p:cNvPr id="242" name="橢圓形 橢圓形" descr="橢圓形 橢圓形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364041" y="9558863"/>
            <a:ext cx="1552740" cy="1353698"/>
          </a:xfrm>
          <a:prstGeom prst="rect">
            <a:avLst/>
          </a:prstGeom>
        </p:spPr>
      </p:pic>
      <p:sp>
        <p:nvSpPr>
          <p:cNvPr id="244" name="1"/>
          <p:cNvSpPr txBox="1"/>
          <p:nvPr/>
        </p:nvSpPr>
        <p:spPr>
          <a:xfrm>
            <a:off x="2908345" y="9210219"/>
            <a:ext cx="7148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5" name="3"/>
          <p:cNvSpPr txBox="1"/>
          <p:nvPr/>
        </p:nvSpPr>
        <p:spPr>
          <a:xfrm>
            <a:off x="1714327" y="4640223"/>
            <a:ext cx="714812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6" name="2"/>
          <p:cNvSpPr txBox="1"/>
          <p:nvPr/>
        </p:nvSpPr>
        <p:spPr>
          <a:xfrm>
            <a:off x="12783005" y="9492761"/>
            <a:ext cx="7148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7" name="4"/>
          <p:cNvSpPr txBox="1"/>
          <p:nvPr/>
        </p:nvSpPr>
        <p:spPr>
          <a:xfrm>
            <a:off x="17680795" y="4354637"/>
            <a:ext cx="7148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8" name="5"/>
          <p:cNvSpPr txBox="1"/>
          <p:nvPr/>
        </p:nvSpPr>
        <p:spPr>
          <a:xfrm>
            <a:off x="10294571" y="-22946"/>
            <a:ext cx="714812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15"/>
      <p:bldP build="whole" bldLvl="1" animBg="1" rev="0" advAuto="0" spid="242" grpId="4"/>
      <p:bldP build="whole" bldLvl="1" animBg="1" rev="0" advAuto="0" spid="245" grpId="8"/>
      <p:bldP build="whole" bldLvl="1" animBg="1" rev="0" advAuto="0" spid="248" grpId="14"/>
      <p:bldP build="whole" bldLvl="1" animBg="1" rev="0" advAuto="0" spid="247" grpId="11"/>
      <p:bldP build="whole" bldLvl="1" animBg="1" rev="0" advAuto="0" spid="232" grpId="3"/>
      <p:bldP build="whole" bldLvl="1" animBg="1" rev="0" advAuto="0" spid="233" grpId="6"/>
      <p:bldP build="whole" bldLvl="1" animBg="1" rev="0" advAuto="0" spid="240" grpId="10"/>
      <p:bldP build="whole" bldLvl="1" animBg="1" rev="0" advAuto="0" spid="244" grpId="2"/>
      <p:bldP build="whole" bldLvl="1" animBg="1" rev="0" advAuto="0" spid="234" grpId="7"/>
      <p:bldP build="whole" bldLvl="1" animBg="1" rev="0" advAuto="0" spid="236" grpId="1"/>
      <p:bldP build="whole" bldLvl="1" animBg="1" rev="0" advAuto="0" spid="229" grpId="9"/>
      <p:bldP build="whole" bldLvl="1" animBg="1" rev="0" advAuto="0" spid="238" grpId="13"/>
      <p:bldP build="whole" bldLvl="1" animBg="1" rev="0" advAuto="0" spid="230" grpId="12"/>
      <p:bldP build="whole" bldLvl="1" animBg="1" rev="0" advAuto="0" spid="246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y NCF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NCF?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999" y="2663720"/>
            <a:ext cx="15768701" cy="7884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31509" y="5032188"/>
            <a:ext cx="5638801" cy="28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Minimal runtime with outstanding accuracy"/>
          <p:cNvSpPr/>
          <p:nvPr/>
        </p:nvSpPr>
        <p:spPr>
          <a:xfrm>
            <a:off x="17539301" y="8079061"/>
            <a:ext cx="5638801" cy="1889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85" y="0"/>
                </a:moveTo>
                <a:lnTo>
                  <a:pt x="1788" y="6766"/>
                </a:lnTo>
                <a:lnTo>
                  <a:pt x="248" y="6766"/>
                </a:lnTo>
                <a:cubicBezTo>
                  <a:pt x="111" y="6766"/>
                  <a:pt x="0" y="7096"/>
                  <a:pt x="0" y="7506"/>
                </a:cubicBezTo>
                <a:lnTo>
                  <a:pt x="0" y="20860"/>
                </a:lnTo>
                <a:cubicBezTo>
                  <a:pt x="0" y="21270"/>
                  <a:pt x="111" y="21600"/>
                  <a:pt x="248" y="21600"/>
                </a:cubicBezTo>
                <a:lnTo>
                  <a:pt x="21352" y="21600"/>
                </a:lnTo>
                <a:cubicBezTo>
                  <a:pt x="21489" y="21600"/>
                  <a:pt x="21600" y="21270"/>
                  <a:pt x="21600" y="20860"/>
                </a:cubicBezTo>
                <a:lnTo>
                  <a:pt x="21600" y="7506"/>
                </a:lnTo>
                <a:cubicBezTo>
                  <a:pt x="21600" y="7096"/>
                  <a:pt x="21489" y="6766"/>
                  <a:pt x="21352" y="6766"/>
                </a:cubicBezTo>
                <a:lnTo>
                  <a:pt x="2782" y="6766"/>
                </a:lnTo>
                <a:lnTo>
                  <a:pt x="2285" y="0"/>
                </a:lnTo>
                <a:close/>
              </a:path>
            </a:pathLst>
          </a:cu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Minimal runtime with outstanding accuracy</a:t>
            </a:r>
          </a:p>
        </p:txBody>
      </p:sp>
      <p:sp>
        <p:nvSpPr>
          <p:cNvPr id="255" name="Wide-and-deep, developed by GOOGLE and launched on PlayStore (2006)"/>
          <p:cNvSpPr/>
          <p:nvPr/>
        </p:nvSpPr>
        <p:spPr>
          <a:xfrm>
            <a:off x="15580185" y="1163913"/>
            <a:ext cx="7283847" cy="284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8" y="0"/>
                </a:moveTo>
                <a:cubicBezTo>
                  <a:pt x="84" y="0"/>
                  <a:pt x="0" y="216"/>
                  <a:pt x="0" y="482"/>
                </a:cubicBezTo>
                <a:lnTo>
                  <a:pt x="0" y="12900"/>
                </a:lnTo>
                <a:cubicBezTo>
                  <a:pt x="0" y="13167"/>
                  <a:pt x="84" y="13382"/>
                  <a:pt x="188" y="13382"/>
                </a:cubicBezTo>
                <a:lnTo>
                  <a:pt x="1519" y="13382"/>
                </a:lnTo>
                <a:lnTo>
                  <a:pt x="1895" y="21600"/>
                </a:lnTo>
                <a:lnTo>
                  <a:pt x="2271" y="13382"/>
                </a:lnTo>
                <a:lnTo>
                  <a:pt x="21412" y="13382"/>
                </a:lnTo>
                <a:cubicBezTo>
                  <a:pt x="21516" y="13382"/>
                  <a:pt x="21600" y="13167"/>
                  <a:pt x="21600" y="12900"/>
                </a:cubicBezTo>
                <a:lnTo>
                  <a:pt x="21600" y="482"/>
                </a:lnTo>
                <a:cubicBezTo>
                  <a:pt x="21600" y="216"/>
                  <a:pt x="21516" y="0"/>
                  <a:pt x="21412" y="0"/>
                </a:cubicBezTo>
                <a:lnTo>
                  <a:pt x="188" y="0"/>
                </a:lnTo>
                <a:close/>
              </a:path>
            </a:pathLst>
          </a:custGeom>
          <a:blipFill>
            <a:blip r:embed="rId5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Wide-and-deep, developed by GOOGLE and launched on PlayStore (2006)</a:t>
            </a:r>
          </a:p>
        </p:txBody>
      </p:sp>
      <p:sp>
        <p:nvSpPr>
          <p:cNvPr id="256" name="NCF"/>
          <p:cNvSpPr/>
          <p:nvPr/>
        </p:nvSpPr>
        <p:spPr>
          <a:xfrm>
            <a:off x="14086796" y="5504730"/>
            <a:ext cx="2640807" cy="1576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19" y="0"/>
                </a:moveTo>
                <a:cubicBezTo>
                  <a:pt x="233" y="0"/>
                  <a:pt x="0" y="390"/>
                  <a:pt x="0" y="870"/>
                </a:cubicBezTo>
                <a:lnTo>
                  <a:pt x="0" y="16532"/>
                </a:lnTo>
                <a:cubicBezTo>
                  <a:pt x="0" y="17012"/>
                  <a:pt x="233" y="17402"/>
                  <a:pt x="519" y="17402"/>
                </a:cubicBezTo>
                <a:lnTo>
                  <a:pt x="16325" y="17402"/>
                </a:lnTo>
                <a:lnTo>
                  <a:pt x="17364" y="21600"/>
                </a:lnTo>
                <a:lnTo>
                  <a:pt x="18403" y="17402"/>
                </a:lnTo>
                <a:lnTo>
                  <a:pt x="21081" y="17402"/>
                </a:lnTo>
                <a:cubicBezTo>
                  <a:pt x="21367" y="17402"/>
                  <a:pt x="21600" y="17012"/>
                  <a:pt x="21600" y="16532"/>
                </a:cubicBezTo>
                <a:lnTo>
                  <a:pt x="21600" y="870"/>
                </a:lnTo>
                <a:cubicBezTo>
                  <a:pt x="21600" y="390"/>
                  <a:pt x="21367" y="0"/>
                  <a:pt x="21081" y="0"/>
                </a:cubicBezTo>
                <a:lnTo>
                  <a:pt x="519" y="0"/>
                </a:lnTo>
                <a:close/>
              </a:path>
            </a:pathLst>
          </a:custGeom>
          <a:blipFill>
            <a:blip r:embed="rId6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NCF</a:t>
            </a:r>
          </a:p>
        </p:txBody>
      </p:sp>
      <p:pic>
        <p:nvPicPr>
          <p:cNvPr id="257" name="橢圓形 橢圓形" descr="橢圓形 橢圓形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403113" y="3349164"/>
            <a:ext cx="1552740" cy="1353699"/>
          </a:xfrm>
          <a:prstGeom prst="rect">
            <a:avLst/>
          </a:prstGeom>
        </p:spPr>
      </p:pic>
      <p:pic>
        <p:nvPicPr>
          <p:cNvPr id="259" name="橢圓形 橢圓形" descr="橢圓形 橢圓形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403113" y="6742633"/>
            <a:ext cx="1552740" cy="1353699"/>
          </a:xfrm>
          <a:prstGeom prst="rect">
            <a:avLst/>
          </a:prstGeom>
        </p:spPr>
      </p:pic>
      <p:pic>
        <p:nvPicPr>
          <p:cNvPr id="261" name="橢圓形 橢圓形" descr="橢圓形 橢圓形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432198" y="7267396"/>
            <a:ext cx="3151434" cy="843558"/>
          </a:xfrm>
          <a:prstGeom prst="rect">
            <a:avLst/>
          </a:prstGeom>
        </p:spPr>
      </p:pic>
      <p:pic>
        <p:nvPicPr>
          <p:cNvPr id="263" name="橢圓形 橢圓形" descr="橢圓形 橢圓形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485130" y="7267396"/>
            <a:ext cx="1552739" cy="843558"/>
          </a:xfrm>
          <a:prstGeom prst="rect">
            <a:avLst/>
          </a:prstGeom>
        </p:spPr>
      </p:pic>
      <p:pic>
        <p:nvPicPr>
          <p:cNvPr id="265" name="橢圓形 橢圓形" descr="橢圓形 橢圓形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142862" y="4877290"/>
            <a:ext cx="3515724" cy="1353699"/>
          </a:xfrm>
          <a:prstGeom prst="rect">
            <a:avLst/>
          </a:prstGeom>
        </p:spPr>
      </p:pic>
      <p:pic>
        <p:nvPicPr>
          <p:cNvPr id="267" name="橢圓形 橢圓形" descr="橢圓形 橢圓形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073845" y="4820081"/>
            <a:ext cx="2375309" cy="1410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5"/>
      <p:bldP build="whole" bldLvl="1" animBg="1" rev="0" advAuto="0" spid="254" grpId="9"/>
      <p:bldP build="whole" bldLvl="1" animBg="1" rev="0" advAuto="0" spid="265" grpId="3"/>
      <p:bldP build="whole" bldLvl="1" animBg="1" rev="0" advAuto="0" spid="257" grpId="1"/>
      <p:bldP build="whole" bldLvl="1" animBg="1" rev="0" advAuto="0" spid="255" grpId="2"/>
      <p:bldP build="whole" bldLvl="1" animBg="1" rev="0" advAuto="0" spid="267" grpId="4"/>
      <p:bldP build="whole" bldLvl="1" animBg="1" rev="0" advAuto="0" spid="261" grpId="7"/>
      <p:bldP build="whole" bldLvl="1" animBg="1" rev="0" advAuto="0" spid="256" grpId="6"/>
      <p:bldP build="whole" bldLvl="1" animBg="1" rev="0" advAuto="0" spid="263" grpId="8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線條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5" name="影像" descr="影像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38100"/>
            <a:ext cx="12065000" cy="13716000"/>
          </a:xfrm>
          <a:prstGeom prst="rect">
            <a:avLst/>
          </a:prstGeom>
        </p:spPr>
      </p:pic>
      <p:sp>
        <p:nvSpPr>
          <p:cNvPr id="13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Agenda</a:t>
            </a:r>
          </a:p>
        </p:txBody>
      </p:sp>
      <p:sp>
        <p:nvSpPr>
          <p:cNvPr id="137" name="What is a neural networ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neural network</a:t>
            </a:r>
          </a:p>
          <a:p>
            <a:pPr/>
            <a:r>
              <a:t>How do we build recommendation system</a:t>
            </a:r>
          </a:p>
          <a:p>
            <a:pPr/>
            <a:r>
              <a:t>Proposition </a:t>
            </a:r>
          </a:p>
          <a:p>
            <a:pPr/>
            <a:r>
              <a:t>PARIS</a:t>
            </a:r>
          </a:p>
          <a:p>
            <a:pPr/>
            <a:r>
              <a:t>Business impact (short &amp; long term)</a:t>
            </a:r>
          </a:p>
          <a:p>
            <a:pPr/>
            <a: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899" y="87806"/>
            <a:ext cx="19634201" cy="135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On the Official TensorFlow"/>
          <p:cNvSpPr/>
          <p:nvPr/>
        </p:nvSpPr>
        <p:spPr>
          <a:xfrm>
            <a:off x="751431" y="733323"/>
            <a:ext cx="5460208" cy="229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9" y="0"/>
                </a:moveTo>
                <a:lnTo>
                  <a:pt x="14428" y="12005"/>
                </a:lnTo>
                <a:lnTo>
                  <a:pt x="414" y="12005"/>
                </a:lnTo>
                <a:cubicBezTo>
                  <a:pt x="185" y="12005"/>
                  <a:pt x="0" y="12445"/>
                  <a:pt x="0" y="12989"/>
                </a:cubicBezTo>
                <a:lnTo>
                  <a:pt x="0" y="20615"/>
                </a:lnTo>
                <a:cubicBezTo>
                  <a:pt x="0" y="21160"/>
                  <a:pt x="185" y="21600"/>
                  <a:pt x="414" y="21600"/>
                </a:cubicBezTo>
                <a:lnTo>
                  <a:pt x="21184" y="21600"/>
                </a:lnTo>
                <a:cubicBezTo>
                  <a:pt x="21413" y="21600"/>
                  <a:pt x="21600" y="21160"/>
                  <a:pt x="21600" y="20615"/>
                </a:cubicBezTo>
                <a:lnTo>
                  <a:pt x="21600" y="12989"/>
                </a:lnTo>
                <a:cubicBezTo>
                  <a:pt x="21600" y="12445"/>
                  <a:pt x="21413" y="12005"/>
                  <a:pt x="21184" y="12005"/>
                </a:cubicBezTo>
                <a:lnTo>
                  <a:pt x="16089" y="12005"/>
                </a:lnTo>
                <a:lnTo>
                  <a:pt x="15259" y="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On the Official TensorFlow</a:t>
            </a:r>
          </a:p>
        </p:txBody>
      </p:sp>
      <p:sp>
        <p:nvSpPr>
          <p:cNvPr id="272" name="NCF is the only recommended model for Recommendation system"/>
          <p:cNvSpPr/>
          <p:nvPr/>
        </p:nvSpPr>
        <p:spPr>
          <a:xfrm>
            <a:off x="10712823" y="7258496"/>
            <a:ext cx="817245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9" y="0"/>
                </a:moveTo>
                <a:cubicBezTo>
                  <a:pt x="746" y="0"/>
                  <a:pt x="671" y="484"/>
                  <a:pt x="671" y="1080"/>
                </a:cubicBezTo>
                <a:lnTo>
                  <a:pt x="671" y="8640"/>
                </a:lnTo>
                <a:lnTo>
                  <a:pt x="0" y="10800"/>
                </a:lnTo>
                <a:lnTo>
                  <a:pt x="671" y="12960"/>
                </a:lnTo>
                <a:lnTo>
                  <a:pt x="671" y="20520"/>
                </a:lnTo>
                <a:cubicBezTo>
                  <a:pt x="671" y="21116"/>
                  <a:pt x="746" y="21600"/>
                  <a:pt x="839" y="21600"/>
                </a:cubicBezTo>
                <a:lnTo>
                  <a:pt x="21432" y="21600"/>
                </a:lnTo>
                <a:cubicBezTo>
                  <a:pt x="21525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525" y="0"/>
                  <a:pt x="21432" y="0"/>
                </a:cubicBezTo>
                <a:lnTo>
                  <a:pt x="839" y="0"/>
                </a:lnTo>
                <a:close/>
              </a:path>
            </a:pathLst>
          </a:cu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NCF is the only recommended model for Recommendation system</a:t>
            </a:r>
          </a:p>
        </p:txBody>
      </p:sp>
      <p:pic>
        <p:nvPicPr>
          <p:cNvPr id="273" name="橢圓形 橢圓形" descr="橢圓形 橢圓形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89491" y="6302802"/>
            <a:ext cx="5116689" cy="2458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ropos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Proposition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ARIS aim to compare different portfolios and predict whether a customer should be interested in certain products or not"/>
          <p:cNvSpPr txBox="1"/>
          <p:nvPr>
            <p:ph type="body" idx="21"/>
          </p:nvPr>
        </p:nvSpPr>
        <p:spPr>
          <a:xfrm>
            <a:off x="3632200" y="5442942"/>
            <a:ext cx="19735800" cy="3759201"/>
          </a:xfrm>
          <a:prstGeom prst="rect">
            <a:avLst/>
          </a:prstGeom>
        </p:spPr>
        <p:txBody>
          <a:bodyPr/>
          <a:lstStyle/>
          <a:p>
            <a:pPr/>
            <a:r>
              <a:t>PARIS aim to compare different portfolios and predict whether a customer should be interested in certain products or not</a:t>
            </a:r>
          </a:p>
        </p:txBody>
      </p:sp>
      <p:sp>
        <p:nvSpPr>
          <p:cNvPr id="279" name="文字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AR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590" y="3117850"/>
            <a:ext cx="11633201" cy="748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669" y="3117850"/>
            <a:ext cx="11633201" cy="748030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https://github.com/OneDodge/financial-product-recommendation-system/"/>
          <p:cNvSpPr txBox="1"/>
          <p:nvPr/>
        </p:nvSpPr>
        <p:spPr>
          <a:xfrm>
            <a:off x="461804" y="1188260"/>
            <a:ext cx="76428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https://github.com/OneDodge/financial-product-recommendation-system/</a:t>
            </a:r>
          </a:p>
        </p:txBody>
      </p:sp>
      <p:pic>
        <p:nvPicPr>
          <p:cNvPr id="286" name="橢圓形 橢圓形" descr="橢圓形 橢圓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1176" y="3838943"/>
            <a:ext cx="4355372" cy="3207384"/>
          </a:xfrm>
          <a:prstGeom prst="rect">
            <a:avLst/>
          </a:prstGeom>
        </p:spPr>
      </p:pic>
      <p:pic>
        <p:nvPicPr>
          <p:cNvPr id="288" name="橢圓形 橢圓形" descr="橢圓形 橢圓形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6585" y="4083832"/>
            <a:ext cx="4089437" cy="6648152"/>
          </a:xfrm>
          <a:prstGeom prst="rect">
            <a:avLst/>
          </a:prstGeom>
        </p:spPr>
      </p:pic>
      <p:pic>
        <p:nvPicPr>
          <p:cNvPr id="290" name="橢圓形 橢圓形" descr="橢圓形 橢圓形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175716" y="3961388"/>
            <a:ext cx="4673373" cy="2962494"/>
          </a:xfrm>
          <a:prstGeom prst="rect">
            <a:avLst/>
          </a:prstGeom>
        </p:spPr>
      </p:pic>
      <p:pic>
        <p:nvPicPr>
          <p:cNvPr id="292" name="橢圓形 橢圓形" descr="橢圓形 橢圓形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723664" y="3961388"/>
            <a:ext cx="4673373" cy="6893041"/>
          </a:xfrm>
          <a:prstGeom prst="rect">
            <a:avLst/>
          </a:prstGeom>
        </p:spPr>
      </p:pic>
      <p:pic>
        <p:nvPicPr>
          <p:cNvPr id="294" name="橢圓形 橢圓形" descr="橢圓形 橢圓形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71410" y="2339177"/>
            <a:ext cx="1528278" cy="1578636"/>
          </a:xfrm>
          <a:prstGeom prst="rect">
            <a:avLst/>
          </a:prstGeom>
        </p:spPr>
      </p:pic>
      <p:pic>
        <p:nvPicPr>
          <p:cNvPr id="296" name="橢圓形 橢圓形" descr="橢圓形 橢圓形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540568" y="2339177"/>
            <a:ext cx="1528278" cy="1578636"/>
          </a:xfrm>
          <a:prstGeom prst="rect">
            <a:avLst/>
          </a:prstGeom>
        </p:spPr>
      </p:pic>
      <p:sp>
        <p:nvSpPr>
          <p:cNvPr id="298" name="1"/>
          <p:cNvSpPr txBox="1"/>
          <p:nvPr/>
        </p:nvSpPr>
        <p:spPr>
          <a:xfrm>
            <a:off x="1978143" y="2385544"/>
            <a:ext cx="7148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99" name="2"/>
          <p:cNvSpPr txBox="1"/>
          <p:nvPr/>
        </p:nvSpPr>
        <p:spPr>
          <a:xfrm>
            <a:off x="13947301" y="2385544"/>
            <a:ext cx="714812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0" name="Given a New / Existing user, we are able to compute a list of products that he/she is interested in"/>
          <p:cNvSpPr/>
          <p:nvPr/>
        </p:nvSpPr>
        <p:spPr>
          <a:xfrm>
            <a:off x="1323425" y="7046292"/>
            <a:ext cx="5751513" cy="447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40" y="0"/>
                </a:moveTo>
                <a:lnTo>
                  <a:pt x="11562" y="8703"/>
                </a:lnTo>
                <a:lnTo>
                  <a:pt x="238" y="8703"/>
                </a:lnTo>
                <a:cubicBezTo>
                  <a:pt x="107" y="8703"/>
                  <a:pt x="0" y="8840"/>
                  <a:pt x="0" y="9010"/>
                </a:cubicBezTo>
                <a:lnTo>
                  <a:pt x="0" y="21293"/>
                </a:lnTo>
                <a:cubicBezTo>
                  <a:pt x="0" y="21463"/>
                  <a:pt x="107" y="21600"/>
                  <a:pt x="238" y="21600"/>
                </a:cubicBezTo>
                <a:lnTo>
                  <a:pt x="21362" y="21600"/>
                </a:lnTo>
                <a:cubicBezTo>
                  <a:pt x="21493" y="21600"/>
                  <a:pt x="21600" y="21463"/>
                  <a:pt x="21600" y="21293"/>
                </a:cubicBezTo>
                <a:lnTo>
                  <a:pt x="21600" y="9010"/>
                </a:lnTo>
                <a:cubicBezTo>
                  <a:pt x="21600" y="8840"/>
                  <a:pt x="21493" y="8703"/>
                  <a:pt x="21362" y="8703"/>
                </a:cubicBezTo>
                <a:lnTo>
                  <a:pt x="12517" y="8703"/>
                </a:lnTo>
                <a:lnTo>
                  <a:pt x="12040" y="0"/>
                </a:lnTo>
                <a:close/>
              </a:path>
            </a:pathLst>
          </a:custGeom>
          <a:blipFill>
            <a:blip r:embed="rId9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Given a New / Existing user, we are able to compute a list of products that he/she is interested in</a:t>
            </a:r>
          </a:p>
        </p:txBody>
      </p:sp>
      <p:sp>
        <p:nvSpPr>
          <p:cNvPr id="301" name="Given a New / Existing product, we are able to compute a list of customers that they are interested in"/>
          <p:cNvSpPr/>
          <p:nvPr/>
        </p:nvSpPr>
        <p:spPr>
          <a:xfrm>
            <a:off x="13624933" y="7046292"/>
            <a:ext cx="5751513" cy="447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40" y="0"/>
                </a:moveTo>
                <a:lnTo>
                  <a:pt x="11562" y="8703"/>
                </a:lnTo>
                <a:lnTo>
                  <a:pt x="238" y="8703"/>
                </a:lnTo>
                <a:cubicBezTo>
                  <a:pt x="107" y="8703"/>
                  <a:pt x="0" y="8840"/>
                  <a:pt x="0" y="9010"/>
                </a:cubicBezTo>
                <a:lnTo>
                  <a:pt x="0" y="21293"/>
                </a:lnTo>
                <a:cubicBezTo>
                  <a:pt x="0" y="21463"/>
                  <a:pt x="107" y="21600"/>
                  <a:pt x="238" y="21600"/>
                </a:cubicBezTo>
                <a:lnTo>
                  <a:pt x="21362" y="21600"/>
                </a:lnTo>
                <a:cubicBezTo>
                  <a:pt x="21493" y="21600"/>
                  <a:pt x="21600" y="21463"/>
                  <a:pt x="21600" y="21293"/>
                </a:cubicBezTo>
                <a:lnTo>
                  <a:pt x="21600" y="9010"/>
                </a:lnTo>
                <a:cubicBezTo>
                  <a:pt x="21600" y="8840"/>
                  <a:pt x="21493" y="8703"/>
                  <a:pt x="21362" y="8703"/>
                </a:cubicBezTo>
                <a:lnTo>
                  <a:pt x="12517" y="8703"/>
                </a:lnTo>
                <a:lnTo>
                  <a:pt x="12040" y="0"/>
                </a:lnTo>
                <a:close/>
              </a:path>
            </a:pathLst>
          </a:custGeom>
          <a:blipFill>
            <a:blip r:embed="rId10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Given a New / Existing product, we are able to compute a list of customers that they are interested 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3"/>
      <p:bldP build="whole" bldLvl="1" animBg="1" rev="0" advAuto="0" spid="299" grpId="7"/>
      <p:bldP build="whole" bldLvl="1" animBg="1" rev="0" advAuto="0" spid="290" grpId="8"/>
      <p:bldP build="whole" bldLvl="1" animBg="1" rev="0" advAuto="0" spid="288" grpId="4"/>
      <p:bldP build="whole" bldLvl="1" animBg="1" rev="0" advAuto="0" spid="298" grpId="2"/>
      <p:bldP build="whole" bldLvl="1" animBg="1" rev="0" advAuto="0" spid="294" grpId="1"/>
      <p:bldP build="whole" bldLvl="1" animBg="1" rev="0" advAuto="0" spid="292" grpId="9"/>
      <p:bldP build="whole" bldLvl="1" animBg="1" rev="0" advAuto="0" spid="301" grpId="10"/>
      <p:bldP build="whole" bldLvl="1" animBg="1" rev="0" advAuto="0" spid="300" grpId="5"/>
      <p:bldP build="whole" bldLvl="1" animBg="1" rev="0" advAuto="0" spid="296" grpId="6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Business IMPAct (Short Ter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IMPAct (Short Term)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ARIS ON Easy-Inv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PARIS ON Easy-Invest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9649" y="2761156"/>
            <a:ext cx="4584701" cy="8191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Add social network features to boost customer stickiness"/>
          <p:cNvSpPr/>
          <p:nvPr/>
        </p:nvSpPr>
        <p:spPr>
          <a:xfrm>
            <a:off x="14736008" y="5789159"/>
            <a:ext cx="7008417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9" y="0"/>
                </a:moveTo>
                <a:cubicBezTo>
                  <a:pt x="870" y="0"/>
                  <a:pt x="783" y="484"/>
                  <a:pt x="783" y="1080"/>
                </a:cubicBezTo>
                <a:lnTo>
                  <a:pt x="783" y="8640"/>
                </a:lnTo>
                <a:lnTo>
                  <a:pt x="0" y="10800"/>
                </a:lnTo>
                <a:lnTo>
                  <a:pt x="783" y="12960"/>
                </a:lnTo>
                <a:lnTo>
                  <a:pt x="783" y="20520"/>
                </a:lnTo>
                <a:cubicBezTo>
                  <a:pt x="783" y="21116"/>
                  <a:pt x="870" y="21600"/>
                  <a:pt x="979" y="21600"/>
                </a:cubicBezTo>
                <a:lnTo>
                  <a:pt x="21404" y="21600"/>
                </a:lnTo>
                <a:cubicBezTo>
                  <a:pt x="21512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512" y="0"/>
                  <a:pt x="21404" y="0"/>
                </a:cubicBezTo>
                <a:lnTo>
                  <a:pt x="979" y="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Add social network features to boost customer stickiness</a:t>
            </a:r>
          </a:p>
        </p:txBody>
      </p:sp>
      <p:sp>
        <p:nvSpPr>
          <p:cNvPr id="309" name="A Facebook / IG liked (Whats trending area)"/>
          <p:cNvSpPr/>
          <p:nvPr/>
        </p:nvSpPr>
        <p:spPr>
          <a:xfrm>
            <a:off x="3307119" y="3777566"/>
            <a:ext cx="6340873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" y="0"/>
                </a:moveTo>
                <a:cubicBezTo>
                  <a:pt x="97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97" y="21600"/>
                  <a:pt x="216" y="21600"/>
                </a:cubicBezTo>
                <a:lnTo>
                  <a:pt x="20194" y="21600"/>
                </a:lnTo>
                <a:cubicBezTo>
                  <a:pt x="20313" y="21600"/>
                  <a:pt x="20410" y="21116"/>
                  <a:pt x="20410" y="20520"/>
                </a:cubicBezTo>
                <a:lnTo>
                  <a:pt x="20410" y="12737"/>
                </a:lnTo>
                <a:lnTo>
                  <a:pt x="21600" y="10577"/>
                </a:lnTo>
                <a:lnTo>
                  <a:pt x="20410" y="8417"/>
                </a:lnTo>
                <a:lnTo>
                  <a:pt x="20410" y="1080"/>
                </a:lnTo>
                <a:cubicBezTo>
                  <a:pt x="20410" y="484"/>
                  <a:pt x="20313" y="0"/>
                  <a:pt x="20194" y="0"/>
                </a:cubicBezTo>
                <a:lnTo>
                  <a:pt x="216" y="0"/>
                </a:lnTo>
                <a:close/>
              </a:path>
            </a:pathLst>
          </a:cu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A Facebook / IG liked (Whats trending area)</a:t>
            </a:r>
          </a:p>
        </p:txBody>
      </p:sp>
      <p:sp>
        <p:nvSpPr>
          <p:cNvPr id="310" name="AI Powered  bringing a different banking experience"/>
          <p:cNvSpPr/>
          <p:nvPr/>
        </p:nvSpPr>
        <p:spPr>
          <a:xfrm>
            <a:off x="3307119" y="8010657"/>
            <a:ext cx="6340873" cy="190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" y="0"/>
                </a:moveTo>
                <a:cubicBezTo>
                  <a:pt x="97" y="0"/>
                  <a:pt x="0" y="322"/>
                  <a:pt x="0" y="720"/>
                </a:cubicBezTo>
                <a:lnTo>
                  <a:pt x="0" y="20880"/>
                </a:lnTo>
                <a:cubicBezTo>
                  <a:pt x="0" y="21278"/>
                  <a:pt x="97" y="21600"/>
                  <a:pt x="216" y="21600"/>
                </a:cubicBezTo>
                <a:lnTo>
                  <a:pt x="20122" y="21600"/>
                </a:lnTo>
                <a:cubicBezTo>
                  <a:pt x="20242" y="21600"/>
                  <a:pt x="20339" y="21278"/>
                  <a:pt x="20339" y="20880"/>
                </a:cubicBezTo>
                <a:lnTo>
                  <a:pt x="20339" y="8383"/>
                </a:lnTo>
                <a:lnTo>
                  <a:pt x="21600" y="6944"/>
                </a:lnTo>
                <a:lnTo>
                  <a:pt x="20339" y="5500"/>
                </a:lnTo>
                <a:lnTo>
                  <a:pt x="20339" y="720"/>
                </a:lnTo>
                <a:cubicBezTo>
                  <a:pt x="20339" y="322"/>
                  <a:pt x="20242" y="0"/>
                  <a:pt x="20122" y="0"/>
                </a:cubicBezTo>
                <a:lnTo>
                  <a:pt x="216" y="0"/>
                </a:lnTo>
                <a:close/>
              </a:path>
            </a:pathLst>
          </a:custGeom>
          <a:blipFill>
            <a:blip r:embed="rId5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AI Powered </a:t>
            </a:r>
            <a:br/>
            <a:r>
              <a:t>bringing a different banking experience</a:t>
            </a:r>
          </a:p>
        </p:txBody>
      </p:sp>
      <p:sp>
        <p:nvSpPr>
          <p:cNvPr id="311" name="https://github.com/OneDodge/financial-product-recommendation-system-ui-react-native"/>
          <p:cNvSpPr txBox="1"/>
          <p:nvPr/>
        </p:nvSpPr>
        <p:spPr>
          <a:xfrm>
            <a:off x="763725" y="895450"/>
            <a:ext cx="91219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https://github.com/OneDodge/financial-product-recommendation-system-ui-react-native</a:t>
            </a:r>
          </a:p>
        </p:txBody>
      </p:sp>
      <p:pic>
        <p:nvPicPr>
          <p:cNvPr id="312" name="橢圓形 橢圓形" descr="橢圓形 橢圓形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36110" y="2654034"/>
            <a:ext cx="1528279" cy="1578637"/>
          </a:xfrm>
          <a:prstGeom prst="rect">
            <a:avLst/>
          </a:prstGeom>
        </p:spPr>
      </p:pic>
      <p:sp>
        <p:nvSpPr>
          <p:cNvPr id="314" name="1"/>
          <p:cNvSpPr txBox="1"/>
          <p:nvPr/>
        </p:nvSpPr>
        <p:spPr>
          <a:xfrm>
            <a:off x="2642843" y="2700402"/>
            <a:ext cx="7148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315" name="橢圓形 橢圓形" descr="橢圓形 橢圓形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50555" y="4455722"/>
            <a:ext cx="1528278" cy="1578636"/>
          </a:xfrm>
          <a:prstGeom prst="rect">
            <a:avLst/>
          </a:prstGeom>
        </p:spPr>
      </p:pic>
      <p:sp>
        <p:nvSpPr>
          <p:cNvPr id="317" name="2"/>
          <p:cNvSpPr txBox="1"/>
          <p:nvPr/>
        </p:nvSpPr>
        <p:spPr>
          <a:xfrm>
            <a:off x="14957288" y="4502089"/>
            <a:ext cx="7148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318" name="橢圓形 橢圓形" descr="橢圓形 橢圓形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36110" y="6712204"/>
            <a:ext cx="1528279" cy="1578636"/>
          </a:xfrm>
          <a:prstGeom prst="rect">
            <a:avLst/>
          </a:prstGeom>
        </p:spPr>
      </p:pic>
      <p:sp>
        <p:nvSpPr>
          <p:cNvPr id="320" name="3"/>
          <p:cNvSpPr txBox="1"/>
          <p:nvPr/>
        </p:nvSpPr>
        <p:spPr>
          <a:xfrm>
            <a:off x="2642843" y="6758571"/>
            <a:ext cx="7148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6"/>
      <p:bldP build="whole" bldLvl="1" animBg="1" rev="0" advAuto="0" spid="312" grpId="1"/>
      <p:bldP build="whole" bldLvl="1" animBg="1" rev="0" advAuto="0" spid="320" grpId="8"/>
      <p:bldP build="whole" bldLvl="1" animBg="1" rev="0" advAuto="0" spid="318" grpId="7"/>
      <p:bldP build="whole" bldLvl="1" animBg="1" rev="0" advAuto="0" spid="317" grpId="5"/>
      <p:bldP build="whole" bldLvl="1" animBg="1" rev="0" advAuto="0" spid="315" grpId="4"/>
      <p:bldP build="whole" bldLvl="1" animBg="1" rev="0" advAuto="0" spid="314" grpId="2"/>
      <p:bldP build="whole" bldLvl="1" animBg="1" rev="0" advAuto="0" spid="310" grpId="9"/>
      <p:bldP build="whole" bldLvl="1" animBg="1" rev="0" advAuto="0" spid="309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aris ON R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Paris ON RMP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https://github.com/OneDodge/financial-product-recommendation-system-sales-portal"/>
          <p:cNvSpPr txBox="1"/>
          <p:nvPr/>
        </p:nvSpPr>
        <p:spPr>
          <a:xfrm>
            <a:off x="514280" y="541052"/>
            <a:ext cx="8810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https://github.com/OneDodge/financial-product-recommendation-system-sales-portal</a:t>
            </a:r>
          </a:p>
        </p:txBody>
      </p:sp>
      <p:pic>
        <p:nvPicPr>
          <p:cNvPr id="32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973" y="1248235"/>
            <a:ext cx="22758401" cy="554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973" y="7178060"/>
            <a:ext cx="22758401" cy="554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橢圓形 橢圓形" descr="橢圓形 橢圓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726" y="3843498"/>
            <a:ext cx="1528278" cy="1578636"/>
          </a:xfrm>
          <a:prstGeom prst="rect">
            <a:avLst/>
          </a:prstGeom>
        </p:spPr>
      </p:pic>
      <p:sp>
        <p:nvSpPr>
          <p:cNvPr id="329" name="1"/>
          <p:cNvSpPr txBox="1"/>
          <p:nvPr/>
        </p:nvSpPr>
        <p:spPr>
          <a:xfrm>
            <a:off x="1278459" y="3889866"/>
            <a:ext cx="714812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330" name="橢圓形 橢圓形" descr="橢圓形 橢圓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726" y="10119057"/>
            <a:ext cx="1528278" cy="1578637"/>
          </a:xfrm>
          <a:prstGeom prst="rect">
            <a:avLst/>
          </a:prstGeom>
        </p:spPr>
      </p:pic>
      <p:sp>
        <p:nvSpPr>
          <p:cNvPr id="332" name="2"/>
          <p:cNvSpPr txBox="1"/>
          <p:nvPr/>
        </p:nvSpPr>
        <p:spPr>
          <a:xfrm>
            <a:off x="1278459" y="10165425"/>
            <a:ext cx="714812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3" name="Instead of cold calling customers that might or might not be interested, why not cold call customers what we know have a higher chance of interest to the product"/>
          <p:cNvSpPr/>
          <p:nvPr/>
        </p:nvSpPr>
        <p:spPr>
          <a:xfrm>
            <a:off x="3280499" y="10063469"/>
            <a:ext cx="8525273" cy="2501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1" y="0"/>
                </a:moveTo>
                <a:cubicBezTo>
                  <a:pt x="72" y="0"/>
                  <a:pt x="0" y="245"/>
                  <a:pt x="0" y="548"/>
                </a:cubicBezTo>
                <a:lnTo>
                  <a:pt x="0" y="21052"/>
                </a:lnTo>
                <a:cubicBezTo>
                  <a:pt x="0" y="21355"/>
                  <a:pt x="72" y="21600"/>
                  <a:pt x="161" y="21600"/>
                </a:cubicBezTo>
                <a:lnTo>
                  <a:pt x="19683" y="21600"/>
                </a:lnTo>
                <a:cubicBezTo>
                  <a:pt x="19772" y="21600"/>
                  <a:pt x="19844" y="21355"/>
                  <a:pt x="19844" y="21052"/>
                </a:cubicBezTo>
                <a:lnTo>
                  <a:pt x="19844" y="17307"/>
                </a:lnTo>
                <a:lnTo>
                  <a:pt x="21600" y="16210"/>
                </a:lnTo>
                <a:lnTo>
                  <a:pt x="19844" y="15117"/>
                </a:lnTo>
                <a:lnTo>
                  <a:pt x="19844" y="548"/>
                </a:lnTo>
                <a:cubicBezTo>
                  <a:pt x="19844" y="245"/>
                  <a:pt x="19772" y="0"/>
                  <a:pt x="19683" y="0"/>
                </a:cubicBezTo>
                <a:lnTo>
                  <a:pt x="161" y="0"/>
                </a:lnTo>
                <a:close/>
              </a:path>
            </a:pathLst>
          </a:custGeom>
          <a:blipFill>
            <a:blip r:embed="rId5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Instead of cold calling customers that might or might not be interested, why not cold call customers what we know have a higher chance of interest to the product</a:t>
            </a:r>
          </a:p>
        </p:txBody>
      </p:sp>
      <p:sp>
        <p:nvSpPr>
          <p:cNvPr id="334" name="If RM is meeting a VIP and being asked what to buy, we can give a suggestion in a click of a button"/>
          <p:cNvSpPr/>
          <p:nvPr/>
        </p:nvSpPr>
        <p:spPr>
          <a:xfrm>
            <a:off x="6416142" y="3963279"/>
            <a:ext cx="8878491" cy="2501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4" y="0"/>
                </a:moveTo>
                <a:cubicBezTo>
                  <a:pt x="69" y="0"/>
                  <a:pt x="0" y="245"/>
                  <a:pt x="0" y="548"/>
                </a:cubicBezTo>
                <a:lnTo>
                  <a:pt x="0" y="21052"/>
                </a:lnTo>
                <a:cubicBezTo>
                  <a:pt x="0" y="21355"/>
                  <a:pt x="69" y="21600"/>
                  <a:pt x="154" y="21600"/>
                </a:cubicBezTo>
                <a:lnTo>
                  <a:pt x="19759" y="21600"/>
                </a:lnTo>
                <a:cubicBezTo>
                  <a:pt x="19844" y="21600"/>
                  <a:pt x="19913" y="21355"/>
                  <a:pt x="19913" y="21052"/>
                </a:cubicBezTo>
                <a:lnTo>
                  <a:pt x="19913" y="17307"/>
                </a:lnTo>
                <a:lnTo>
                  <a:pt x="21600" y="16210"/>
                </a:lnTo>
                <a:lnTo>
                  <a:pt x="19913" y="15117"/>
                </a:lnTo>
                <a:lnTo>
                  <a:pt x="19913" y="548"/>
                </a:lnTo>
                <a:cubicBezTo>
                  <a:pt x="19913" y="245"/>
                  <a:pt x="19844" y="0"/>
                  <a:pt x="19759" y="0"/>
                </a:cubicBezTo>
                <a:lnTo>
                  <a:pt x="154" y="0"/>
                </a:lnTo>
                <a:close/>
              </a:path>
            </a:pathLst>
          </a:custGeom>
          <a:blipFill>
            <a:blip r:embed="rId6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If RM is meeting a VIP and being asked what to buy, we can give a suggestion in a click of a button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4"/>
      <p:bldP build="whole" bldLvl="1" animBg="1" rev="0" advAuto="0" spid="327" grpId="1"/>
      <p:bldP build="whole" bldLvl="1" animBg="1" rev="0" advAuto="0" spid="334" grpId="3"/>
      <p:bldP build="whole" bldLvl="1" animBg="1" rev="0" advAuto="0" spid="329" grpId="2"/>
      <p:bldP build="whole" bldLvl="1" animBg="1" rev="0" advAuto="0" spid="332" grpId="5"/>
      <p:bldP build="whole" bldLvl="1" animBg="1" rev="0" advAuto="0" spid="333" grpId="6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hat is a neur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neural network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usiness Impact (Long Ter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Impact (Long Term)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aris ON property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Paris ON property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ARIS"/>
          <p:cNvSpPr/>
          <p:nvPr/>
        </p:nvSpPr>
        <p:spPr>
          <a:xfrm>
            <a:off x="8897413" y="8078055"/>
            <a:ext cx="2003781" cy="1706826"/>
          </a:xfrm>
          <a:prstGeom prst="roundRect">
            <a:avLst>
              <a:gd name="adj" fmla="val 15000"/>
            </a:avLst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PARIS</a:t>
            </a:r>
          </a:p>
        </p:txBody>
      </p:sp>
      <p:sp>
        <p:nvSpPr>
          <p:cNvPr id="341" name="Property Enterprise"/>
          <p:cNvSpPr/>
          <p:nvPr/>
        </p:nvSpPr>
        <p:spPr>
          <a:xfrm>
            <a:off x="3030109" y="4668755"/>
            <a:ext cx="2578424" cy="1584859"/>
          </a:xfrm>
          <a:prstGeom prst="roundRect">
            <a:avLst>
              <a:gd name="adj" fmla="val 15000"/>
            </a:avLst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Property Enterprise</a:t>
            </a:r>
          </a:p>
        </p:txBody>
      </p:sp>
      <p:sp>
        <p:nvSpPr>
          <p:cNvPr id="342" name="HSBC e-Banking"/>
          <p:cNvSpPr/>
          <p:nvPr/>
        </p:nvSpPr>
        <p:spPr>
          <a:xfrm>
            <a:off x="13519994" y="8296468"/>
            <a:ext cx="3681519" cy="1270001"/>
          </a:xfrm>
          <a:prstGeom prst="roundRect">
            <a:avLst>
              <a:gd name="adj" fmla="val 15000"/>
            </a:avLst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HSBC e-Banking</a:t>
            </a:r>
          </a:p>
        </p:txBody>
      </p:sp>
      <p:sp>
        <p:nvSpPr>
          <p:cNvPr id="343" name="線條"/>
          <p:cNvSpPr/>
          <p:nvPr/>
        </p:nvSpPr>
        <p:spPr>
          <a:xfrm>
            <a:off x="9899303" y="6230777"/>
            <a:ext cx="1" cy="1878662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44" name="線條"/>
          <p:cNvSpPr/>
          <p:nvPr/>
        </p:nvSpPr>
        <p:spPr>
          <a:xfrm>
            <a:off x="10901592" y="8931468"/>
            <a:ext cx="2580816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45" name="AI powered Nxt-Gen Property Valuation System"/>
          <p:cNvSpPr/>
          <p:nvPr/>
        </p:nvSpPr>
        <p:spPr>
          <a:xfrm>
            <a:off x="7769565" y="4607772"/>
            <a:ext cx="4259477" cy="1706825"/>
          </a:xfrm>
          <a:prstGeom prst="roundRect">
            <a:avLst>
              <a:gd name="adj" fmla="val 11161"/>
            </a:avLst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AI powered</a:t>
            </a:r>
            <a:br/>
            <a:r>
              <a:t>Nxt-Gen Property Valuation System</a:t>
            </a:r>
          </a:p>
        </p:txBody>
      </p:sp>
      <p:sp>
        <p:nvSpPr>
          <p:cNvPr id="346" name="線條"/>
          <p:cNvSpPr/>
          <p:nvPr/>
        </p:nvSpPr>
        <p:spPr>
          <a:xfrm>
            <a:off x="5574698" y="5462822"/>
            <a:ext cx="220958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47" name="Get Latest Property Data from Property Enterprise"/>
          <p:cNvSpPr/>
          <p:nvPr/>
        </p:nvSpPr>
        <p:spPr>
          <a:xfrm>
            <a:off x="3658875" y="1953832"/>
            <a:ext cx="6041233" cy="3270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7" y="0"/>
                </a:moveTo>
                <a:cubicBezTo>
                  <a:pt x="102" y="0"/>
                  <a:pt x="0" y="188"/>
                  <a:pt x="0" y="419"/>
                </a:cubicBezTo>
                <a:lnTo>
                  <a:pt x="0" y="7969"/>
                </a:lnTo>
                <a:cubicBezTo>
                  <a:pt x="0" y="8201"/>
                  <a:pt x="102" y="8388"/>
                  <a:pt x="227" y="8388"/>
                </a:cubicBezTo>
                <a:lnTo>
                  <a:pt x="10485" y="8388"/>
                </a:lnTo>
                <a:lnTo>
                  <a:pt x="10939" y="21600"/>
                </a:lnTo>
                <a:lnTo>
                  <a:pt x="11393" y="8388"/>
                </a:lnTo>
                <a:lnTo>
                  <a:pt x="21373" y="8388"/>
                </a:lnTo>
                <a:cubicBezTo>
                  <a:pt x="21498" y="8388"/>
                  <a:pt x="21600" y="8201"/>
                  <a:pt x="21600" y="7969"/>
                </a:cubicBezTo>
                <a:lnTo>
                  <a:pt x="21600" y="419"/>
                </a:lnTo>
                <a:cubicBezTo>
                  <a:pt x="21600" y="188"/>
                  <a:pt x="21498" y="0"/>
                  <a:pt x="21373" y="0"/>
                </a:cubicBezTo>
                <a:lnTo>
                  <a:pt x="227" y="0"/>
                </a:lnTo>
                <a:close/>
              </a:path>
            </a:pathLst>
          </a:custGeom>
          <a:blipFill>
            <a:blip r:embed="rId2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Get Latest Property Data from Property Enterprise</a:t>
            </a:r>
          </a:p>
        </p:txBody>
      </p:sp>
      <p:sp>
        <p:nvSpPr>
          <p:cNvPr id="348" name="Leverage AI to predict property’s true value"/>
          <p:cNvSpPr/>
          <p:nvPr/>
        </p:nvSpPr>
        <p:spPr>
          <a:xfrm>
            <a:off x="10245091" y="2832084"/>
            <a:ext cx="7469586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4" y="0"/>
                </a:moveTo>
                <a:cubicBezTo>
                  <a:pt x="82" y="0"/>
                  <a:pt x="0" y="372"/>
                  <a:pt x="0" y="831"/>
                </a:cubicBezTo>
                <a:lnTo>
                  <a:pt x="0" y="15785"/>
                </a:lnTo>
                <a:cubicBezTo>
                  <a:pt x="0" y="16243"/>
                  <a:pt x="82" y="16615"/>
                  <a:pt x="184" y="16615"/>
                </a:cubicBezTo>
                <a:lnTo>
                  <a:pt x="1309" y="16615"/>
                </a:lnTo>
                <a:lnTo>
                  <a:pt x="1677" y="21600"/>
                </a:lnTo>
                <a:lnTo>
                  <a:pt x="2044" y="16615"/>
                </a:lnTo>
                <a:lnTo>
                  <a:pt x="21416" y="16615"/>
                </a:lnTo>
                <a:cubicBezTo>
                  <a:pt x="21518" y="16615"/>
                  <a:pt x="21600" y="16243"/>
                  <a:pt x="21600" y="15785"/>
                </a:cubicBezTo>
                <a:lnTo>
                  <a:pt x="21600" y="831"/>
                </a:lnTo>
                <a:cubicBezTo>
                  <a:pt x="21600" y="372"/>
                  <a:pt x="21518" y="0"/>
                  <a:pt x="21416" y="0"/>
                </a:cubicBezTo>
                <a:lnTo>
                  <a:pt x="184" y="0"/>
                </a:lnTo>
                <a:close/>
              </a:path>
            </a:pathLst>
          </a:custGeom>
          <a:blipFill>
            <a:blip r:embed="rId3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Leverage AI to predict property’s true value</a:t>
            </a:r>
          </a:p>
        </p:txBody>
      </p:sp>
      <p:sp>
        <p:nvSpPr>
          <p:cNvPr id="349" name="Use PARIS to compute the likelihood of customer interested with certain properties"/>
          <p:cNvSpPr/>
          <p:nvPr/>
        </p:nvSpPr>
        <p:spPr>
          <a:xfrm>
            <a:off x="1961963" y="6500123"/>
            <a:ext cx="7750176" cy="2087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" y="0"/>
                </a:moveTo>
                <a:cubicBezTo>
                  <a:pt x="79" y="0"/>
                  <a:pt x="0" y="294"/>
                  <a:pt x="0" y="657"/>
                </a:cubicBezTo>
                <a:lnTo>
                  <a:pt x="0" y="20943"/>
                </a:lnTo>
                <a:cubicBezTo>
                  <a:pt x="0" y="21306"/>
                  <a:pt x="79" y="21600"/>
                  <a:pt x="177" y="21600"/>
                </a:cubicBezTo>
                <a:lnTo>
                  <a:pt x="17868" y="21600"/>
                </a:lnTo>
                <a:cubicBezTo>
                  <a:pt x="17966" y="21600"/>
                  <a:pt x="18045" y="21306"/>
                  <a:pt x="18045" y="20943"/>
                </a:cubicBezTo>
                <a:lnTo>
                  <a:pt x="18045" y="10769"/>
                </a:lnTo>
                <a:lnTo>
                  <a:pt x="21600" y="9455"/>
                </a:lnTo>
                <a:lnTo>
                  <a:pt x="18045" y="8141"/>
                </a:lnTo>
                <a:lnTo>
                  <a:pt x="18045" y="657"/>
                </a:lnTo>
                <a:cubicBezTo>
                  <a:pt x="18045" y="294"/>
                  <a:pt x="17966" y="0"/>
                  <a:pt x="17868" y="0"/>
                </a:cubicBezTo>
                <a:lnTo>
                  <a:pt x="177" y="0"/>
                </a:lnTo>
                <a:close/>
              </a:path>
            </a:pathLst>
          </a:custGeom>
          <a:blipFill>
            <a:blip r:embed="rId4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Use PARIS to compute the likelihood of customer interested with certain properties</a:t>
            </a:r>
          </a:p>
        </p:txBody>
      </p:sp>
      <p:sp>
        <p:nvSpPr>
          <p:cNvPr id="350" name="Push the data to the e-banking news feed"/>
          <p:cNvSpPr/>
          <p:nvPr/>
        </p:nvSpPr>
        <p:spPr>
          <a:xfrm>
            <a:off x="10686970" y="9276817"/>
            <a:ext cx="5549107" cy="206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157" y="0"/>
                </a:moveTo>
                <a:lnTo>
                  <a:pt x="4662" y="8305"/>
                </a:lnTo>
                <a:lnTo>
                  <a:pt x="247" y="8305"/>
                </a:lnTo>
                <a:cubicBezTo>
                  <a:pt x="111" y="8305"/>
                  <a:pt x="0" y="8603"/>
                  <a:pt x="0" y="8970"/>
                </a:cubicBezTo>
                <a:lnTo>
                  <a:pt x="0" y="20935"/>
                </a:lnTo>
                <a:cubicBezTo>
                  <a:pt x="0" y="21302"/>
                  <a:pt x="111" y="21600"/>
                  <a:pt x="247" y="21600"/>
                </a:cubicBezTo>
                <a:lnTo>
                  <a:pt x="21353" y="21600"/>
                </a:lnTo>
                <a:cubicBezTo>
                  <a:pt x="21489" y="21600"/>
                  <a:pt x="21600" y="21302"/>
                  <a:pt x="21600" y="20935"/>
                </a:cubicBezTo>
                <a:lnTo>
                  <a:pt x="21600" y="8970"/>
                </a:lnTo>
                <a:cubicBezTo>
                  <a:pt x="21600" y="8603"/>
                  <a:pt x="21489" y="8305"/>
                  <a:pt x="21353" y="8305"/>
                </a:cubicBezTo>
                <a:lnTo>
                  <a:pt x="5651" y="8305"/>
                </a:lnTo>
                <a:lnTo>
                  <a:pt x="5157" y="0"/>
                </a:lnTo>
                <a:close/>
              </a:path>
            </a:pathLst>
          </a:custGeom>
          <a:blipFill>
            <a:blip r:embed="rId5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Push the data to the e-banking news feed</a:t>
            </a:r>
          </a:p>
        </p:txBody>
      </p:sp>
      <p:sp>
        <p:nvSpPr>
          <p:cNvPr id="351" name="AI powered Nxt-Gen Loan Approval system"/>
          <p:cNvSpPr/>
          <p:nvPr/>
        </p:nvSpPr>
        <p:spPr>
          <a:xfrm>
            <a:off x="13458566" y="4662790"/>
            <a:ext cx="3804375" cy="2415119"/>
          </a:xfrm>
          <a:prstGeom prst="roundRect">
            <a:avLst>
              <a:gd name="adj" fmla="val 7888"/>
            </a:avLst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AI powered Nxt-Gen Loan Approval system</a:t>
            </a:r>
          </a:p>
        </p:txBody>
      </p:sp>
      <p:sp>
        <p:nvSpPr>
          <p:cNvPr id="352" name="線條"/>
          <p:cNvSpPr/>
          <p:nvPr/>
        </p:nvSpPr>
        <p:spPr>
          <a:xfrm>
            <a:off x="15224677" y="7040049"/>
            <a:ext cx="1" cy="127000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53" name="1 Click to get loan approval for the given property selected"/>
          <p:cNvSpPr/>
          <p:nvPr/>
        </p:nvSpPr>
        <p:spPr>
          <a:xfrm>
            <a:off x="15482197" y="7038995"/>
            <a:ext cx="7754542" cy="1706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94" y="0"/>
                </a:moveTo>
                <a:cubicBezTo>
                  <a:pt x="6296" y="0"/>
                  <a:pt x="6217" y="360"/>
                  <a:pt x="6217" y="804"/>
                </a:cubicBezTo>
                <a:lnTo>
                  <a:pt x="6217" y="8673"/>
                </a:lnTo>
                <a:lnTo>
                  <a:pt x="0" y="10280"/>
                </a:lnTo>
                <a:lnTo>
                  <a:pt x="6217" y="11887"/>
                </a:lnTo>
                <a:lnTo>
                  <a:pt x="6217" y="20796"/>
                </a:lnTo>
                <a:cubicBezTo>
                  <a:pt x="6217" y="21240"/>
                  <a:pt x="6296" y="21600"/>
                  <a:pt x="6394" y="21600"/>
                </a:cubicBezTo>
                <a:lnTo>
                  <a:pt x="21423" y="21600"/>
                </a:lnTo>
                <a:cubicBezTo>
                  <a:pt x="21521" y="21600"/>
                  <a:pt x="21600" y="21240"/>
                  <a:pt x="21600" y="20796"/>
                </a:cubicBezTo>
                <a:lnTo>
                  <a:pt x="21600" y="804"/>
                </a:lnTo>
                <a:cubicBezTo>
                  <a:pt x="21600" y="360"/>
                  <a:pt x="21521" y="0"/>
                  <a:pt x="21423" y="0"/>
                </a:cubicBezTo>
                <a:lnTo>
                  <a:pt x="6394" y="0"/>
                </a:lnTo>
                <a:close/>
              </a:path>
            </a:pathLst>
          </a:custGeom>
          <a:blipFill>
            <a:blip r:embed="rId6"/>
          </a:blipFill>
          <a:ln w="101600" cap="rnd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1 Click to get loan approval for the given property selected</a:t>
            </a:r>
          </a:p>
        </p:txBody>
      </p:sp>
      <p:pic>
        <p:nvPicPr>
          <p:cNvPr id="354" name="橢圓形 橢圓形" descr="橢圓形 橢圓形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91221" y="3616100"/>
            <a:ext cx="1528278" cy="1578637"/>
          </a:xfrm>
          <a:prstGeom prst="rect">
            <a:avLst/>
          </a:prstGeom>
        </p:spPr>
      </p:pic>
      <p:sp>
        <p:nvSpPr>
          <p:cNvPr id="356" name="1"/>
          <p:cNvSpPr txBox="1"/>
          <p:nvPr/>
        </p:nvSpPr>
        <p:spPr>
          <a:xfrm>
            <a:off x="2397954" y="3662468"/>
            <a:ext cx="714812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357" name="橢圓形 橢圓形" descr="橢圓形 橢圓形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11456" y="3616100"/>
            <a:ext cx="1528278" cy="1578637"/>
          </a:xfrm>
          <a:prstGeom prst="rect">
            <a:avLst/>
          </a:prstGeom>
        </p:spPr>
      </p:pic>
      <p:sp>
        <p:nvSpPr>
          <p:cNvPr id="359" name="2"/>
          <p:cNvSpPr txBox="1"/>
          <p:nvPr/>
        </p:nvSpPr>
        <p:spPr>
          <a:xfrm>
            <a:off x="7418189" y="3662468"/>
            <a:ext cx="7148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360" name="橢圓形 橢圓形" descr="橢圓形 橢圓形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51077" y="8833799"/>
            <a:ext cx="1528279" cy="1578636"/>
          </a:xfrm>
          <a:prstGeom prst="rect">
            <a:avLst/>
          </a:prstGeom>
        </p:spPr>
      </p:pic>
      <p:sp>
        <p:nvSpPr>
          <p:cNvPr id="362" name="3"/>
          <p:cNvSpPr txBox="1"/>
          <p:nvPr/>
        </p:nvSpPr>
        <p:spPr>
          <a:xfrm>
            <a:off x="8257810" y="8880167"/>
            <a:ext cx="7148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363" name="橢圓形 橢圓形" descr="橢圓形 橢圓形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24105" y="4123372"/>
            <a:ext cx="1528278" cy="1578636"/>
          </a:xfrm>
          <a:prstGeom prst="rect">
            <a:avLst/>
          </a:prstGeom>
        </p:spPr>
      </p:pic>
      <p:sp>
        <p:nvSpPr>
          <p:cNvPr id="365" name="4"/>
          <p:cNvSpPr txBox="1"/>
          <p:nvPr/>
        </p:nvSpPr>
        <p:spPr>
          <a:xfrm>
            <a:off x="12630838" y="4169739"/>
            <a:ext cx="714812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366" name="橢圓形 橢圓形" descr="橢圓形 橢圓形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56455" y="7255688"/>
            <a:ext cx="1528278" cy="1578636"/>
          </a:xfrm>
          <a:prstGeom prst="rect">
            <a:avLst/>
          </a:prstGeom>
        </p:spPr>
      </p:pic>
      <p:sp>
        <p:nvSpPr>
          <p:cNvPr id="368" name="5"/>
          <p:cNvSpPr txBox="1"/>
          <p:nvPr/>
        </p:nvSpPr>
        <p:spPr>
          <a:xfrm>
            <a:off x="12963188" y="7302056"/>
            <a:ext cx="714812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79" sz="80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3" grpId="11"/>
      <p:bldP build="whole" bldLvl="1" animBg="1" rev="0" advAuto="0" spid="349" grpId="9"/>
      <p:bldP build="whole" bldLvl="1" animBg="1" rev="0" advAuto="0" spid="348" grpId="6"/>
      <p:bldP build="whole" bldLvl="1" animBg="1" rev="0" advAuto="0" spid="347" grpId="3"/>
      <p:bldP build="whole" bldLvl="1" animBg="1" rev="0" advAuto="0" spid="362" grpId="8"/>
      <p:bldP build="whole" bldLvl="1" animBg="1" rev="0" advAuto="0" spid="366" grpId="13"/>
      <p:bldP build="whole" bldLvl="1" animBg="1" rev="0" advAuto="0" spid="359" grpId="5"/>
      <p:bldP build="whole" bldLvl="1" animBg="1" rev="0" advAuto="0" spid="350" grpId="10"/>
      <p:bldP build="whole" bldLvl="1" animBg="1" rev="0" advAuto="0" spid="353" grpId="15"/>
      <p:bldP build="whole" bldLvl="1" animBg="1" rev="0" advAuto="0" spid="365" grpId="12"/>
      <p:bldP build="whole" bldLvl="1" animBg="1" rev="0" advAuto="0" spid="356" grpId="2"/>
      <p:bldP build="whole" bldLvl="1" animBg="1" rev="0" advAuto="0" spid="357" grpId="4"/>
      <p:bldP build="whole" bldLvl="1" animBg="1" rev="0" advAuto="0" spid="360" grpId="7"/>
      <p:bldP build="whole" bldLvl="1" animBg="1" rev="0" advAuto="0" spid="354" grpId="1"/>
      <p:bldP build="whole" bldLvl="1" animBg="1" rev="0" advAuto="0" spid="368" grpId="1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Ques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t is a method of finding the relationship between a collection of inputs and its corresponding outputs"/>
          <p:cNvSpPr txBox="1"/>
          <p:nvPr>
            <p:ph type="body" idx="21"/>
          </p:nvPr>
        </p:nvSpPr>
        <p:spPr>
          <a:xfrm>
            <a:off x="3632200" y="5442942"/>
            <a:ext cx="19735800" cy="3759201"/>
          </a:xfrm>
          <a:prstGeom prst="rect">
            <a:avLst/>
          </a:prstGeom>
        </p:spPr>
        <p:txBody>
          <a:bodyPr/>
          <a:lstStyle/>
          <a:p>
            <a:pPr/>
            <a:r>
              <a:t>It is a method of finding the relationship between a collection of inputs and its corresponding outputs</a:t>
            </a:r>
          </a:p>
        </p:txBody>
      </p:sp>
      <p:sp>
        <p:nvSpPr>
          <p:cNvPr id="142" name="文字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線條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5" name="影像" descr="影像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46" name="按兩下即可編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1340">
              <a:spcBef>
                <a:spcPts val="2200"/>
              </a:spcBef>
              <a:defRPr sz="5100"/>
            </a:pPr>
          </a:p>
        </p:txBody>
      </p:sp>
      <p:sp>
        <p:nvSpPr>
          <p:cNvPr id="147" name="It is made up of 1 or more lay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made up of 1 or more layer</a:t>
            </a:r>
          </a:p>
          <a:p>
            <a:pPr/>
            <a:r>
              <a:t>Each layer is made up of 1 or more neuron (perceptron)</a:t>
            </a:r>
          </a:p>
        </p:txBody>
      </p:sp>
      <p:pic>
        <p:nvPicPr>
          <p:cNvPr id="148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3843" y="5779712"/>
            <a:ext cx="10213882" cy="672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橢圓形 橢圓形" descr="橢圓形 橢圓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12922" y="5078395"/>
            <a:ext cx="2806077" cy="7565864"/>
          </a:xfrm>
          <a:prstGeom prst="rect">
            <a:avLst/>
          </a:prstGeom>
        </p:spPr>
      </p:pic>
      <p:pic>
        <p:nvPicPr>
          <p:cNvPr id="151" name="橢圓形 橢圓形" descr="橢圓形 橢圓形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35636" y="6658927"/>
            <a:ext cx="1577183" cy="1539015"/>
          </a:xfrm>
          <a:prstGeom prst="rect">
            <a:avLst/>
          </a:prstGeom>
        </p:spPr>
      </p:pic>
      <p:pic>
        <p:nvPicPr>
          <p:cNvPr id="155" name="連接線" descr="連接線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821339" y="3027954"/>
            <a:ext cx="3558267" cy="4905393"/>
          </a:xfrm>
          <a:prstGeom prst="rect">
            <a:avLst/>
          </a:prstGeom>
        </p:spPr>
      </p:pic>
      <p:pic>
        <p:nvPicPr>
          <p:cNvPr id="157" name="連接線" descr="連接線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29056" y="5185970"/>
            <a:ext cx="1671468" cy="2148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"/>
      <p:bldP build="whole" bldLvl="1" animBg="1" rev="0" advAuto="0" spid="151" grpId="4"/>
      <p:bldP build="whole" bldLvl="1" animBg="1" rev="0" advAuto="0" spid="157" grpId="3"/>
      <p:bldP build="whole" bldLvl="1" animBg="1" rev="0" advAuto="0" spid="149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線條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" name="Neuron (perceptr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Neuron (perceptron)</a:t>
            </a:r>
          </a:p>
        </p:txBody>
      </p:sp>
      <p:sp>
        <p:nvSpPr>
          <p:cNvPr id="162" name="It is the most basic unit in a neural net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the most basic unit in a neural network</a:t>
            </a:r>
          </a:p>
          <a:p>
            <a:pPr/>
            <a:r>
              <a:t>The weights [W</a:t>
            </a:r>
            <a:r>
              <a:rPr sz="3000"/>
              <a:t>0</a:t>
            </a:r>
            <a:r>
              <a:t> - W</a:t>
            </a:r>
            <a:r>
              <a:rPr sz="3000"/>
              <a:t>n</a:t>
            </a:r>
            <a:r>
              <a:t>] is the relationship that we are looking for</a:t>
            </a:r>
          </a:p>
        </p:txBody>
      </p:sp>
      <p:pic>
        <p:nvPicPr>
          <p:cNvPr id="16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669" y="5192341"/>
            <a:ext cx="10896601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橢圓形 橢圓形" descr="橢圓形 橢圓形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6097" y="4731040"/>
            <a:ext cx="2054067" cy="7235163"/>
          </a:xfrm>
          <a:prstGeom prst="rect">
            <a:avLst/>
          </a:prstGeom>
        </p:spPr>
      </p:pic>
      <p:pic>
        <p:nvPicPr>
          <p:cNvPr id="167" name="連接線" descr="連接線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9464" y="3915913"/>
            <a:ext cx="14013418" cy="4369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2"/>
      <p:bldP build="whole" bldLvl="1" animBg="1" rev="0" advAuto="0" spid="16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線條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" name="Step Function aka Activation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Step Function aka Activation function</a:t>
            </a:r>
          </a:p>
        </p:txBody>
      </p:sp>
      <p:sp>
        <p:nvSpPr>
          <p:cNvPr id="172" name="A function to limit the output’s data ran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function to limit the output’s data range</a:t>
            </a:r>
          </a:p>
          <a:p>
            <a:pPr/>
            <a:r>
              <a:t>Add non-linearity into a neural network</a:t>
            </a:r>
          </a:p>
        </p:txBody>
      </p:sp>
      <p:pic>
        <p:nvPicPr>
          <p:cNvPr id="17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256" y="6279302"/>
            <a:ext cx="44323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4379" y="6279302"/>
            <a:ext cx="44323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18944" y="6564060"/>
            <a:ext cx="4254749" cy="3240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e train the neural network to workout 1 set of weights that work across the entire dataset (seen or unseen) and we are using the weight for predictions"/>
          <p:cNvSpPr txBox="1"/>
          <p:nvPr>
            <p:ph type="body" idx="21"/>
          </p:nvPr>
        </p:nvSpPr>
        <p:spPr>
          <a:xfrm>
            <a:off x="3632200" y="5442942"/>
            <a:ext cx="19735800" cy="4978401"/>
          </a:xfrm>
          <a:prstGeom prst="rect">
            <a:avLst/>
          </a:prstGeom>
        </p:spPr>
        <p:txBody>
          <a:bodyPr/>
          <a:lstStyle/>
          <a:p>
            <a:pPr/>
            <a:r>
              <a:t>We train the neural network to workout 1 set of weights that work across the entire dataset (seen or unseen) and we are using the weight for predictions</a:t>
            </a:r>
          </a:p>
        </p:txBody>
      </p:sp>
      <p:sp>
        <p:nvSpPr>
          <p:cNvPr id="178" name="文字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How do we build Recommendation system (From PAST to Presen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build Recommendation system</a:t>
            </a:r>
            <a:br/>
            <a:r>
              <a:t>(From PAST to Present)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